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Lst>
  <p:notesMasterIdLst>
    <p:notesMasterId r:id="rId20"/>
  </p:notesMasterIdLst>
  <p:handoutMasterIdLst>
    <p:handoutMasterId r:id="rId21"/>
  </p:handoutMasterIdLst>
  <p:sldIdLst>
    <p:sldId id="256" r:id="rId2"/>
    <p:sldId id="257" r:id="rId3"/>
    <p:sldId id="258" r:id="rId4"/>
    <p:sldId id="263" r:id="rId5"/>
    <p:sldId id="264" r:id="rId6"/>
    <p:sldId id="265" r:id="rId7"/>
    <p:sldId id="266" r:id="rId8"/>
    <p:sldId id="267" r:id="rId9"/>
    <p:sldId id="270" r:id="rId10"/>
    <p:sldId id="273" r:id="rId11"/>
    <p:sldId id="274" r:id="rId12"/>
    <p:sldId id="275" r:id="rId13"/>
    <p:sldId id="276" r:id="rId14"/>
    <p:sldId id="277" r:id="rId15"/>
    <p:sldId id="278" r:id="rId16"/>
    <p:sldId id="279" r:id="rId17"/>
    <p:sldId id="280" r:id="rId18"/>
    <p:sldId id="281" r:id="rId19"/>
  </p:sldIdLst>
  <p:sldSz cx="9144000" cy="6858000" type="screen4x3"/>
  <p:notesSz cx="6797675" cy="9926638"/>
  <p:embeddedFontLst>
    <p:embeddedFont>
      <p:font typeface="Century Gothic" panose="020B0502020202020204"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106" d="100"/>
          <a:sy n="106" d="100"/>
        </p:scale>
        <p:origin x="174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8056"/>
          </a:xfrm>
          <a:prstGeom prst="rect">
            <a:avLst/>
          </a:prstGeom>
        </p:spPr>
        <p:txBody>
          <a:bodyPr vert="horz" lIns="92108" tIns="46054" rIns="92108" bIns="46054" numCol="1" rtlCol="0"/>
          <a:lstStyle>
            <a:lvl1pPr algn="l">
              <a:defRPr sz="1200"/>
            </a:lvl1pPr>
          </a:lstStyle>
          <a:p>
            <a:endParaRPr lang="fr-FR" altLang="fr-FR"/>
          </a:p>
        </p:txBody>
      </p:sp>
      <p:sp>
        <p:nvSpPr>
          <p:cNvPr id="3" name="Espace réservé de la date 2"/>
          <p:cNvSpPr>
            <a:spLocks noGrp="1"/>
          </p:cNvSpPr>
          <p:nvPr>
            <p:ph type="dt" sz="quarter" idx="1"/>
          </p:nvPr>
        </p:nvSpPr>
        <p:spPr>
          <a:xfrm>
            <a:off x="3850442" y="0"/>
            <a:ext cx="2945660" cy="498056"/>
          </a:xfrm>
          <a:prstGeom prst="rect">
            <a:avLst/>
          </a:prstGeom>
        </p:spPr>
        <p:txBody>
          <a:bodyPr vert="horz" lIns="92108" tIns="46054" rIns="92108" bIns="46054" numCol="1" rtlCol="0"/>
          <a:lstStyle>
            <a:lvl1pPr algn="r">
              <a:defRPr sz="1200"/>
            </a:lvl1pPr>
          </a:lstStyle>
          <a:p>
            <a:fld id="{61FBD992-336D-4681-AB4B-7DC5161F8B54}" type="datetimeFigureOut">
              <a:rPr lang="fr-FR" altLang="fr-FR" smtClean="0"/>
              <a:t>30/05/2024</a:t>
            </a:fld>
            <a:endParaRPr lang="fr-FR" altLang="fr-FR"/>
          </a:p>
        </p:txBody>
      </p:sp>
      <p:sp>
        <p:nvSpPr>
          <p:cNvPr id="4" name="Espace réservé du pied de page 3"/>
          <p:cNvSpPr>
            <a:spLocks noGrp="1"/>
          </p:cNvSpPr>
          <p:nvPr>
            <p:ph type="ftr" sz="quarter" idx="2"/>
          </p:nvPr>
        </p:nvSpPr>
        <p:spPr>
          <a:xfrm>
            <a:off x="0" y="9428584"/>
            <a:ext cx="2945660" cy="498055"/>
          </a:xfrm>
          <a:prstGeom prst="rect">
            <a:avLst/>
          </a:prstGeom>
        </p:spPr>
        <p:txBody>
          <a:bodyPr vert="horz" lIns="92108" tIns="46054" rIns="92108" bIns="46054" numCol="1" rtlCol="0" anchor="b"/>
          <a:lstStyle>
            <a:lvl1pPr algn="l">
              <a:defRPr sz="1200"/>
            </a:lvl1pPr>
          </a:lstStyle>
          <a:p>
            <a:r>
              <a:rPr lang="fr-FR" altLang="fr-FR"/>
              <a:t>ADRESSE INTERNET</a:t>
            </a:r>
          </a:p>
        </p:txBody>
      </p:sp>
      <p:sp>
        <p:nvSpPr>
          <p:cNvPr id="5" name="Espace réservé du numéro de diapositive 4"/>
          <p:cNvSpPr>
            <a:spLocks noGrp="1"/>
          </p:cNvSpPr>
          <p:nvPr>
            <p:ph type="sldNum" sz="quarter" idx="3"/>
          </p:nvPr>
        </p:nvSpPr>
        <p:spPr>
          <a:xfrm>
            <a:off x="3850442" y="9428584"/>
            <a:ext cx="2945660" cy="498055"/>
          </a:xfrm>
          <a:prstGeom prst="rect">
            <a:avLst/>
          </a:prstGeom>
        </p:spPr>
        <p:txBody>
          <a:bodyPr vert="horz" lIns="92108" tIns="46054" rIns="92108" bIns="46054" numCol="1" rtlCol="0" anchor="b"/>
          <a:lstStyle>
            <a:lvl1pPr algn="r">
              <a:defRPr sz="1200"/>
            </a:lvl1pPr>
          </a:lstStyle>
          <a:p>
            <a:fld id="{1B1D0DF7-329F-48C2-85AB-6BA0A21E7E45}" type="slidenum">
              <a:rPr lang="fr-FR" altLang="fr-FR" smtClean="0"/>
              <a:t>‹N°›</a:t>
            </a:fld>
            <a:endParaRPr lang="fr-FR" alt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60" cy="498056"/>
          </a:xfrm>
          <a:prstGeom prst="rect">
            <a:avLst/>
          </a:prstGeom>
        </p:spPr>
        <p:txBody>
          <a:bodyPr vert="horz" lIns="92108" tIns="46054" rIns="92108" bIns="46054" numCol="1" rtlCol="0"/>
          <a:lstStyle>
            <a:lvl1pPr algn="l">
              <a:defRPr sz="1200"/>
            </a:lvl1pPr>
          </a:lstStyle>
          <a:p>
            <a:endParaRPr lang="fr-FR" altLang="fr-FR"/>
          </a:p>
        </p:txBody>
      </p:sp>
      <p:sp>
        <p:nvSpPr>
          <p:cNvPr id="3" name="Espace réservé de la date 2"/>
          <p:cNvSpPr>
            <a:spLocks noGrp="1"/>
          </p:cNvSpPr>
          <p:nvPr>
            <p:ph type="dt" idx="1"/>
          </p:nvPr>
        </p:nvSpPr>
        <p:spPr>
          <a:xfrm>
            <a:off x="3850442" y="0"/>
            <a:ext cx="2945660" cy="498056"/>
          </a:xfrm>
          <a:prstGeom prst="rect">
            <a:avLst/>
          </a:prstGeom>
        </p:spPr>
        <p:txBody>
          <a:bodyPr vert="horz" lIns="92108" tIns="46054" rIns="92108" bIns="46054" numCol="1" rtlCol="0"/>
          <a:lstStyle>
            <a:lvl1pPr algn="r">
              <a:defRPr sz="1200"/>
            </a:lvl1pPr>
          </a:lstStyle>
          <a:p>
            <a:fld id="{45D0D8BF-E393-4655-9747-501AB98FB82B}" type="datetimeFigureOut">
              <a:rPr lang="fr-FR" altLang="fr-FR" smtClean="0"/>
              <a:t>30/05/2024</a:t>
            </a:fld>
            <a:endParaRPr lang="fr-FR" alt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08" tIns="46054" rIns="92108" bIns="46054" numCol="1" rtlCol="0" anchor="ctr"/>
          <a:lstStyle/>
          <a:p>
            <a:endParaRPr lang="fr-FR" altLang="fr-FR"/>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2108" tIns="46054" rIns="92108" bIns="46054" numCol="1" rtlCol="0"/>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9428584"/>
            <a:ext cx="2945660" cy="498055"/>
          </a:xfrm>
          <a:prstGeom prst="rect">
            <a:avLst/>
          </a:prstGeom>
        </p:spPr>
        <p:txBody>
          <a:bodyPr vert="horz" lIns="92108" tIns="46054" rIns="92108" bIns="46054" numCol="1" rtlCol="0" anchor="b"/>
          <a:lstStyle>
            <a:lvl1pPr algn="l">
              <a:defRPr sz="1200"/>
            </a:lvl1pPr>
          </a:lstStyle>
          <a:p>
            <a:r>
              <a:rPr lang="fr-FR" altLang="fr-FR"/>
              <a:t>ADRESSE INTERNET</a:t>
            </a:r>
          </a:p>
        </p:txBody>
      </p:sp>
      <p:sp>
        <p:nvSpPr>
          <p:cNvPr id="7" name="Espace réservé du numéro de diapositive 6"/>
          <p:cNvSpPr>
            <a:spLocks noGrp="1"/>
          </p:cNvSpPr>
          <p:nvPr>
            <p:ph type="sldNum" sz="quarter" idx="5"/>
          </p:nvPr>
        </p:nvSpPr>
        <p:spPr>
          <a:xfrm>
            <a:off x="3850442" y="9428584"/>
            <a:ext cx="2945660" cy="498055"/>
          </a:xfrm>
          <a:prstGeom prst="rect">
            <a:avLst/>
          </a:prstGeom>
        </p:spPr>
        <p:txBody>
          <a:bodyPr vert="horz" lIns="92108" tIns="46054" rIns="92108" bIns="46054" numCol="1" rtlCol="0" anchor="b"/>
          <a:lstStyle>
            <a:lvl1pPr algn="r">
              <a:defRPr sz="1200"/>
            </a:lvl1pPr>
          </a:lstStyle>
          <a:p>
            <a:fld id="{17B91E94-B0E7-4018-A911-6313A927FCA8}" type="slidenum">
              <a:rPr lang="fr-FR" altLang="fr-FR" smtClean="0"/>
              <a:t>‹N°›</a:t>
            </a:fld>
            <a:endParaRPr lang="fr-FR" alt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numCol="1"/>
          <a:lstStyle/>
          <a:p>
            <a:endParaRPr lang="fr-FR" altLang="fr-FR" dirty="0"/>
          </a:p>
        </p:txBody>
      </p:sp>
      <p:sp>
        <p:nvSpPr>
          <p:cNvPr id="4" name="Espace réservé du numéro de diapositive 3"/>
          <p:cNvSpPr>
            <a:spLocks noGrp="1"/>
          </p:cNvSpPr>
          <p:nvPr>
            <p:ph type="sldNum" sz="quarter" idx="10"/>
          </p:nvPr>
        </p:nvSpPr>
        <p:spPr/>
        <p:txBody>
          <a:bodyPr numCol="1"/>
          <a:lstStyle/>
          <a:p>
            <a:fld id="{0C0F1F42-3858-446F-878C-04DA83196EBD}" type="slidenum">
              <a:rPr lang="fr-FR" altLang="fr-FR" smtClean="0"/>
              <a:t>16</a:t>
            </a:fld>
            <a:endParaRPr lang="fr-FR" altLang="fr-FR"/>
          </a:p>
        </p:txBody>
      </p:sp>
    </p:spTree>
    <p:extLst>
      <p:ext uri="{BB962C8B-B14F-4D97-AF65-F5344CB8AC3E}">
        <p14:creationId xmlns:p14="http://schemas.microsoft.com/office/powerpoint/2010/main" val="28532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7"/>
            <a:ext cx="7772400" cy="1793839"/>
          </a:xfrm>
        </p:spPr>
        <p:txBody>
          <a:bodyPr numCol="1" anchor="b">
            <a:normAutofit/>
          </a:bodyPr>
          <a:lstStyle>
            <a:lvl1pPr algn="ctr">
              <a:defRPr sz="500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60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5"/>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numCol="1"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0"/>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3"/>
            <a:ext cx="4629150" cy="476399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numCol="1" rtlCol="0" anchor="ctr"/>
          <a:lstStyle>
            <a:lvl1pPr algn="l">
              <a:defRPr sz="12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numCol="1" rtlCol="0" anchor="ctr"/>
          <a:lstStyle>
            <a:lvl1pPr algn="r">
              <a:defRPr sz="12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hyperlink" Target="mailto:Michel.cerallain@sfr.fr"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sp>
        <p:nvSpPr>
          <p:cNvPr id="5" name="ZoneTexte 4">
            <a:extLst>
              <a:ext uri="{FF2B5EF4-FFF2-40B4-BE49-F238E27FC236}">
                <a16:creationId xmlns:a16="http://schemas.microsoft.com/office/drawing/2014/main" id="{99EEF474-66E7-46E3-8015-8B684784445A}"/>
              </a:ext>
            </a:extLst>
          </p:cNvPr>
          <p:cNvSpPr txBox="1"/>
          <p:nvPr/>
        </p:nvSpPr>
        <p:spPr>
          <a:xfrm>
            <a:off x="508959" y="2277374"/>
            <a:ext cx="5391510" cy="646331"/>
          </a:xfrm>
          <a:prstGeom prst="rect">
            <a:avLst/>
          </a:prstGeom>
          <a:noFill/>
          <a:ln w="6350">
            <a:solidFill>
              <a:schemeClr val="bg1"/>
            </a:solidFill>
          </a:ln>
        </p:spPr>
        <p:txBody>
          <a:bodyPr wrap="square" numCol="1" rtlCol="0">
            <a:spAutoFit/>
          </a:bodyPr>
          <a:lstStyle/>
          <a:p>
            <a:r>
              <a:rPr lang="fr-FR" altLang="fr-FR" sz="3600" b="1" dirty="0">
                <a:solidFill>
                  <a:schemeClr val="bg1"/>
                </a:solidFill>
                <a:latin typeface="Century Gothic" panose="020B0502020202020204" pitchFamily="34" charset="0"/>
              </a:rPr>
              <a:t>CER ALLAIN</a:t>
            </a: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9734" y="5847127"/>
            <a:ext cx="2273112" cy="756617"/>
          </a:xfrm>
          <a:prstGeom prst="rect">
            <a:avLst/>
          </a:prstGeom>
        </p:spPr>
      </p:pic>
    </p:spTree>
    <p:extLst>
      <p:ext uri="{BB962C8B-B14F-4D97-AF65-F5344CB8AC3E}">
        <p14:creationId xmlns:p14="http://schemas.microsoft.com/office/powerpoint/2010/main" val="31216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27B70D-03AF-4592-8AEF-E630BAA083C0}"/>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rPr>
              <a:t>L’ÉVALUATION DE DÉPART</a:t>
            </a:r>
          </a:p>
        </p:txBody>
      </p:sp>
      <p:sp>
        <p:nvSpPr>
          <p:cNvPr id="7" name="Rectangle 6">
            <a:extLst>
              <a:ext uri="{FF2B5EF4-FFF2-40B4-BE49-F238E27FC236}">
                <a16:creationId xmlns:a16="http://schemas.microsoft.com/office/drawing/2014/main" id="{5C6DFF5B-12E3-4219-B015-78A51027D54D}"/>
              </a:ext>
            </a:extLst>
          </p:cNvPr>
          <p:cNvSpPr/>
          <p:nvPr/>
        </p:nvSpPr>
        <p:spPr>
          <a:xfrm>
            <a:off x="704675" y="2122416"/>
            <a:ext cx="7885652" cy="3867322"/>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95668"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314564" y="3543213"/>
            <a:ext cx="3919913" cy="1015663"/>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VÉHICULE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Évaluation réalisée avec un enseignant de la conduite et de la sécurité routière</a:t>
            </a:r>
            <a:b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Evaluation en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situation réelle pendant laquelle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une grille d’évaluation est utilisée</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123" y="3518670"/>
            <a:ext cx="732916" cy="732331"/>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109557" y="1585519"/>
            <a:ext cx="1342230" cy="836072"/>
          </a:xfrm>
          <a:prstGeom prst="round2DiagRect">
            <a:avLst/>
          </a:prstGeom>
          <a:solidFill>
            <a:srgbClr val="D036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1h00</a:t>
            </a:r>
          </a:p>
        </p:txBody>
      </p:sp>
      <p:sp>
        <p:nvSpPr>
          <p:cNvPr id="16" name="ZoneTexte 15">
            <a:extLst>
              <a:ext uri="{FF2B5EF4-FFF2-40B4-BE49-F238E27FC236}">
                <a16:creationId xmlns:a16="http://schemas.microsoft.com/office/drawing/2014/main" id="{26B45B01-3FA1-4625-BA1B-B61E55C69080}"/>
              </a:ext>
            </a:extLst>
          </p:cNvPr>
          <p:cNvSpPr txBox="1"/>
          <p:nvPr/>
        </p:nvSpPr>
        <p:spPr>
          <a:xfrm>
            <a:off x="6841221" y="6518517"/>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2.2 </a:t>
            </a:r>
            <a:r>
              <a:rPr lang="fr-FR" altLang="fr-FR" sz="900" dirty="0">
                <a:latin typeface="Century Gothic" panose="020B0502020202020204" pitchFamily="34" charset="0"/>
              </a:rPr>
              <a:t>DU LABEL DE L’ETAT</a:t>
            </a:r>
          </a:p>
        </p:txBody>
      </p:sp>
      <p:sp>
        <p:nvSpPr>
          <p:cNvPr id="17" name="object 15">
            <a:extLst>
              <a:ext uri="{FF2B5EF4-FFF2-40B4-BE49-F238E27FC236}">
                <a16:creationId xmlns:a16="http://schemas.microsoft.com/office/drawing/2014/main" id="{FA382471-AC11-4C45-8163-C08FBE92688E}"/>
              </a:ext>
            </a:extLst>
          </p:cNvPr>
          <p:cNvSpPr/>
          <p:nvPr/>
        </p:nvSpPr>
        <p:spPr>
          <a:xfrm>
            <a:off x="3538199" y="3867157"/>
            <a:ext cx="720000" cy="720000"/>
          </a:xfrm>
          <a:prstGeom prst="rect">
            <a:avLst/>
          </a:prstGeom>
          <a:blipFill>
            <a:blip r:embed="rId3"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3379842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endParaRPr lang="fr-FR" altLang="fr-FR" sz="1000" b="1" u="sng" dirty="0">
              <a:solidFill>
                <a:prstClr val="black"/>
              </a:solidFill>
              <a:latin typeface="Century Gothic" panose="020B0502020202020204" pitchFamily="34" charset="0"/>
            </a:endParaRPr>
          </a:p>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r>
              <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alt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60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t>
            </a:r>
            <a:r>
              <a:rPr kumimoji="0" lang="fr-FR" alt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éco-conduite</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285824" y="828159"/>
            <a:ext cx="4916913" cy="640216"/>
          </a:xfrm>
        </p:spPr>
        <p:txBody>
          <a:bodyPr numCol="1">
            <a:noAutofit/>
          </a:bodyPr>
          <a:lstStyle/>
          <a:p>
            <a:pPr algn="r"/>
            <a:r>
              <a:rPr lang="fr-FR" alt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455537" y="1861795"/>
            <a:ext cx="8232926" cy="2036974"/>
            <a:chOff x="410479" y="2505124"/>
            <a:chExt cx="10977233" cy="2715965"/>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2715965"/>
              <a:chOff x="339720" y="2620540"/>
              <a:chExt cx="10977233" cy="2715965"/>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2715965"/>
                <a:chOff x="343803" y="2215099"/>
                <a:chExt cx="10977233" cy="2715965"/>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841256"/>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endParaRPr lang="fr-FR" altLang="fr-FR" sz="700" dirty="0">
                    <a:solidFill>
                      <a:prstClr val="black"/>
                    </a:solidFill>
                    <a:latin typeface="Century Gothic" panose="020B0502020202020204" pitchFamily="34" charset="0"/>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Sur route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7BCAF1D7-E8E4-44B1-8794-514292E32C94}"/>
                    </a:ext>
                  </a:extLst>
                </p:cNvPr>
                <p:cNvSpPr txBox="1"/>
                <p:nvPr/>
              </p:nvSpPr>
              <p:spPr>
                <a:xfrm>
                  <a:off x="1354790" y="3604540"/>
                  <a:ext cx="1554002" cy="697626"/>
                </a:xfrm>
                <a:prstGeom prst="rect">
                  <a:avLst/>
                </a:prstGeom>
                <a:noFill/>
              </p:spPr>
              <p:txBody>
                <a:bodyPr wrap="square" numCol="1" rtlCol="0">
                  <a:spAutoFit/>
                </a:bodyPr>
                <a:lstStyle/>
                <a:p>
                  <a:pPr marL="128588" marR="0" lvl="0" indent="-128588" algn="ctr"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 et</a:t>
                  </a:r>
                  <a:b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Mise en place d’un planning prévisionnel</a:t>
                  </a: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1313180"/>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présentiel</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Formation théorique à distance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5950534" y="3734963"/>
                  <a:ext cx="1434972" cy="436017"/>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620716"/>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id="{C52EF285-F565-4092-827B-0329D8145DE9}"/>
                    </a:ext>
                  </a:extLst>
                </p:cNvPr>
                <p:cNvSpPr txBox="1"/>
                <p:nvPr/>
              </p:nvSpPr>
              <p:spPr>
                <a:xfrm>
                  <a:off x="7420129" y="3813771"/>
                  <a:ext cx="1557268" cy="841256"/>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br>
              <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RECOMMANDES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6503865" y="4854653"/>
            <a:ext cx="2109025" cy="132343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marL="128588" lvl="0" indent="-128588">
              <a:buFont typeface="Wingdings" panose="05000000000000000000" pitchFamily="2" charset="2"/>
              <a:buChar char="q"/>
              <a:defRPr/>
            </a:pPr>
            <a:r>
              <a:rPr lang="fr-FR" altLang="fr-FR" sz="800" b="1" dirty="0">
                <a:solidFill>
                  <a:prstClr val="black"/>
                </a:solidFill>
                <a:latin typeface="Century Gothic" panose="020B0502020202020204" pitchFamily="34" charset="0"/>
              </a:rPr>
              <a:t>Spécificité du groupe lourd</a:t>
            </a:r>
          </a:p>
          <a:p>
            <a:pPr marL="128588" lvl="0" indent="-128588">
              <a:buFont typeface="Wingdings" panose="05000000000000000000" pitchFamily="2" charset="2"/>
              <a:buChar char="q"/>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Spécificité du 2 roues</a:t>
            </a:r>
          </a:p>
        </p:txBody>
      </p:sp>
      <p:sp>
        <p:nvSpPr>
          <p:cNvPr id="41" name="Rectangle 40">
            <a:extLst>
              <a:ext uri="{FF2B5EF4-FFF2-40B4-BE49-F238E27FC236}">
                <a16:creationId xmlns:a16="http://schemas.microsoft.com/office/drawing/2014/main"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2233581" y="4633497"/>
            <a:ext cx="1493240" cy="144655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alt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a16="http://schemas.microsoft.com/office/drawing/2014/main"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532317" y="4204103"/>
            <a:ext cx="1635596"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2226809" y="4206262"/>
            <a:ext cx="1542634"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8AD98B9A-B059-4DE3-A9D8-4EED987DD9FD}"/>
              </a:ext>
            </a:extLst>
          </p:cNvPr>
          <p:cNvSpPr txBox="1"/>
          <p:nvPr/>
        </p:nvSpPr>
        <p:spPr>
          <a:xfrm>
            <a:off x="6465765" y="6518517"/>
            <a:ext cx="2491797"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et 2.2  DU LABEL DE L’ETAT</a:t>
            </a:r>
          </a:p>
        </p:txBody>
      </p:sp>
      <p:sp>
        <p:nvSpPr>
          <p:cNvPr id="45" name="ZoneTexte 44">
            <a:extLst>
              <a:ext uri="{FF2B5EF4-FFF2-40B4-BE49-F238E27FC236}">
                <a16:creationId xmlns:a16="http://schemas.microsoft.com/office/drawing/2014/main" id="{E99FE8AE-0383-42D7-8320-08ABEAAF16CA}"/>
              </a:ext>
            </a:extLst>
          </p:cNvPr>
          <p:cNvSpPr txBox="1"/>
          <p:nvPr/>
        </p:nvSpPr>
        <p:spPr>
          <a:xfrm>
            <a:off x="489105" y="4642368"/>
            <a:ext cx="1567957" cy="1446550"/>
          </a:xfrm>
          <a:prstGeom prst="rect">
            <a:avLst/>
          </a:prstGeom>
          <a:noFill/>
        </p:spPr>
        <p:txBody>
          <a:bodyPr wrap="square" numCol="1" rtlCol="0">
            <a:spAutoFit/>
          </a:bodyPr>
          <a:lstStyle/>
          <a:p>
            <a:r>
              <a:rPr lang="fr-FR" altLang="fr-FR" sz="800" dirty="0">
                <a:solidFill>
                  <a:srgbClr val="3D3E44"/>
                </a:solidFill>
                <a:latin typeface="Century Gothic" panose="020B0502020202020204" pitchFamily="34" charset="0"/>
              </a:rPr>
              <a:t>La formation théorique portant sur des </a:t>
            </a:r>
            <a:r>
              <a:rPr lang="fr-FR" altLang="fr-FR" sz="800" b="1" dirty="0">
                <a:solidFill>
                  <a:srgbClr val="3D3E44"/>
                </a:solidFill>
                <a:latin typeface="Century Gothic" panose="020B0502020202020204" pitchFamily="34" charset="0"/>
              </a:rPr>
              <a:t>questions « d’entraînement au code » </a:t>
            </a:r>
            <a:r>
              <a:rPr lang="fr-FR" altLang="fr-FR" sz="800" dirty="0">
                <a:solidFill>
                  <a:srgbClr val="3D3E44"/>
                </a:solidFill>
                <a:latin typeface="Century Gothic" panose="020B0502020202020204" pitchFamily="34" charset="0"/>
              </a:rPr>
              <a:t>peut être suivie à votre rythme, soit : </a:t>
            </a:r>
            <a:br>
              <a:rPr lang="fr-FR" altLang="fr-FR" sz="800" dirty="0">
                <a:solidFill>
                  <a:srgbClr val="3D3E44"/>
                </a:solidFill>
                <a:latin typeface="Century Gothic" panose="020B0502020202020204" pitchFamily="34" charset="0"/>
              </a:rPr>
            </a:b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dans </a:t>
            </a:r>
            <a:r>
              <a:rPr lang="fr-FR" altLang="fr-FR" sz="800" b="1" dirty="0">
                <a:solidFill>
                  <a:srgbClr val="3D3E44"/>
                </a:solidFill>
                <a:latin typeface="Century Gothic" panose="020B0502020202020204" pitchFamily="34" charset="0"/>
              </a:rPr>
              <a:t>l'école de conduite</a:t>
            </a:r>
            <a:r>
              <a:rPr lang="fr-FR" altLang="fr-FR" sz="800" dirty="0">
                <a:solidFill>
                  <a:srgbClr val="3D3E44"/>
                </a:solidFill>
                <a:latin typeface="Century Gothic" panose="020B0502020202020204" pitchFamily="34" charset="0"/>
              </a:rPr>
              <a:t> avec un </a:t>
            </a:r>
            <a:r>
              <a:rPr lang="fr-FR" altLang="fr-FR" sz="800" b="1" dirty="0">
                <a:solidFill>
                  <a:srgbClr val="3D3E44"/>
                </a:solidFill>
                <a:latin typeface="Century Gothic" panose="020B0502020202020204" pitchFamily="34" charset="0"/>
              </a:rPr>
              <a:t>support média </a:t>
            </a:r>
            <a:r>
              <a:rPr lang="fr-FR" altLang="fr-FR" sz="800" dirty="0">
                <a:solidFill>
                  <a:srgbClr val="3D3E44"/>
                </a:solidFill>
                <a:latin typeface="Century Gothic" panose="020B0502020202020204" pitchFamily="34" charset="0"/>
              </a:rPr>
              <a:t>ou avec un</a:t>
            </a:r>
            <a:r>
              <a:rPr lang="fr-FR" altLang="fr-FR" sz="800" b="1" dirty="0">
                <a:solidFill>
                  <a:srgbClr val="3D3E44"/>
                </a:solidFill>
                <a:latin typeface="Century Gothic" panose="020B0502020202020204" pitchFamily="34" charset="0"/>
              </a:rPr>
              <a:t> enseignant</a:t>
            </a: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via </a:t>
            </a:r>
            <a:r>
              <a:rPr lang="fr-FR" altLang="fr-FR" sz="800" b="1" dirty="0">
                <a:solidFill>
                  <a:srgbClr val="3D3E44"/>
                </a:solidFill>
                <a:latin typeface="Century Gothic" panose="020B0502020202020204" pitchFamily="34" charset="0"/>
              </a:rPr>
              <a:t>Internet</a:t>
            </a:r>
            <a:r>
              <a:rPr lang="fr-FR" altLang="fr-FR" sz="800" dirty="0">
                <a:solidFill>
                  <a:srgbClr val="3D3E44"/>
                </a:solidFill>
                <a:latin typeface="Century Gothic" panose="020B0502020202020204" pitchFamily="34" charset="0"/>
              </a:rPr>
              <a:t> (</a:t>
            </a:r>
            <a:r>
              <a:rPr lang="fr-FR" altLang="fr-FR" sz="800" b="1" dirty="0">
                <a:solidFill>
                  <a:srgbClr val="3D3E44"/>
                </a:solidFill>
                <a:latin typeface="Century Gothic" panose="020B0502020202020204" pitchFamily="34" charset="0"/>
              </a:rPr>
              <a:t>code en ligne CER</a:t>
            </a:r>
            <a:r>
              <a:rPr lang="fr-FR" altLang="fr-FR" sz="800" dirty="0">
                <a:solidFill>
                  <a:srgbClr val="3D3E44"/>
                </a:solidFill>
                <a:latin typeface="Century Gothic" panose="020B0502020202020204" pitchFamily="34" charset="0"/>
              </a:rPr>
              <a:t>)</a:t>
            </a:r>
            <a:endParaRPr lang="fr-FR" alt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3861662" y="4178827"/>
            <a:ext cx="4820923" cy="507831"/>
          </a:xfrm>
          <a:prstGeom prst="rect">
            <a:avLst/>
          </a:prstGeom>
          <a:noFill/>
        </p:spPr>
        <p:txBody>
          <a:bodyPr wrap="square" numCol="1" rtlCol="0">
            <a:spAutoFit/>
          </a:bodyPr>
          <a:lstStyle/>
          <a:p>
            <a:r>
              <a:rPr lang="fr-FR" altLang="fr-FR" sz="900" b="1" dirty="0">
                <a:solidFill>
                  <a:prstClr val="black"/>
                </a:solidFill>
                <a:latin typeface="Century Gothic" panose="020B0502020202020204" pitchFamily="34" charset="0"/>
              </a:rPr>
              <a:t>Votre présence est fortement recommandée pour les cours collectifs sélectionnés. </a:t>
            </a:r>
            <a:br>
              <a:rPr lang="fr-FR" altLang="fr-FR" sz="900" b="1" dirty="0">
                <a:solidFill>
                  <a:prstClr val="black"/>
                </a:solidFill>
                <a:latin typeface="Century Gothic" panose="020B0502020202020204" pitchFamily="34" charset="0"/>
              </a:rPr>
            </a:br>
            <a:r>
              <a:rPr lang="fr-FR" alt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227782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7BA886F-C2E8-4146-B812-56E38284A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22" y="728518"/>
            <a:ext cx="2286181" cy="1525925"/>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868878" y="667515"/>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706645" y="2442123"/>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1/ Se former dans la durée</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294" y="5347591"/>
            <a:ext cx="834972" cy="834304"/>
          </a:xfrm>
          <a:prstGeom prst="rect">
            <a:avLst/>
          </a:prstGeom>
        </p:spPr>
      </p:pic>
      <p:sp>
        <p:nvSpPr>
          <p:cNvPr id="11" name="ZoneTexte 10">
            <a:extLst>
              <a:ext uri="{FF2B5EF4-FFF2-40B4-BE49-F238E27FC236}">
                <a16:creationId xmlns:a16="http://schemas.microsoft.com/office/drawing/2014/main" id="{CEDA352A-7D18-4DDB-B377-00DE909D91D9}"/>
              </a:ext>
            </a:extLst>
          </p:cNvPr>
          <p:cNvSpPr txBox="1"/>
          <p:nvPr/>
        </p:nvSpPr>
        <p:spPr>
          <a:xfrm>
            <a:off x="706645" y="2811379"/>
            <a:ext cx="6878972" cy="276999"/>
          </a:xfrm>
          <a:prstGeom prst="rect">
            <a:avLst/>
          </a:prstGeom>
          <a:noFill/>
        </p:spPr>
        <p:txBody>
          <a:bodyPr wrap="square" numCol="1" rtlCol="0">
            <a:spAutoFit/>
          </a:bodyPr>
          <a:lstStyle/>
          <a:p>
            <a:r>
              <a:rPr lang="fr-FR" altLang="fr-FR" sz="1200" dirty="0">
                <a:latin typeface="Century Gothic" panose="020B0502020202020204" pitchFamily="34" charset="0"/>
              </a:rPr>
              <a:t>Formation accessible </a:t>
            </a:r>
            <a:r>
              <a:rPr lang="fr-FR" altLang="fr-FR" sz="1200" b="1" dirty="0">
                <a:latin typeface="Century Gothic" panose="020B0502020202020204" pitchFamily="34" charset="0"/>
              </a:rPr>
              <a:t>à partir de 15 ans </a:t>
            </a:r>
            <a:r>
              <a:rPr lang="fr-FR" altLang="fr-FR" sz="1200" dirty="0">
                <a:latin typeface="Century Gothic" panose="020B0502020202020204" pitchFamily="34" charset="0"/>
              </a:rPr>
              <a:t>avec un passage d’examen </a:t>
            </a:r>
            <a:r>
              <a:rPr lang="fr-FR" altLang="fr-FR" sz="1200" b="1" dirty="0">
                <a:latin typeface="Century Gothic" panose="020B0502020202020204" pitchFamily="34" charset="0"/>
              </a:rPr>
              <a:t>dès </a:t>
            </a:r>
            <a:r>
              <a:rPr lang="fr-FR" altLang="fr-FR" sz="1200" b="1">
                <a:latin typeface="Century Gothic" panose="020B0502020202020204" pitchFamily="34" charset="0"/>
              </a:rPr>
              <a:t>17 ans !</a:t>
            </a:r>
            <a:endParaRPr lang="fr-FR" altLang="fr-FR" sz="1200" dirty="0">
              <a:latin typeface="Century Gothic" panose="020B0502020202020204" pitchFamily="34" charset="0"/>
            </a:endParaRPr>
          </a:p>
        </p:txBody>
      </p:sp>
      <p:sp>
        <p:nvSpPr>
          <p:cNvPr id="12" name="Rectangle 11">
            <a:extLst>
              <a:ext uri="{FF2B5EF4-FFF2-40B4-BE49-F238E27FC236}">
                <a16:creationId xmlns:a16="http://schemas.microsoft.com/office/drawing/2014/main" id="{A400ACB1-4413-42BE-9A69-3E782E1205B1}"/>
              </a:ext>
            </a:extLst>
          </p:cNvPr>
          <p:cNvSpPr/>
          <p:nvPr/>
        </p:nvSpPr>
        <p:spPr>
          <a:xfrm>
            <a:off x="713064" y="3373979"/>
            <a:ext cx="3733101"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F2992154-39BB-4C46-B114-0AC806847587}"/>
              </a:ext>
            </a:extLst>
          </p:cNvPr>
          <p:cNvSpPr/>
          <p:nvPr/>
        </p:nvSpPr>
        <p:spPr>
          <a:xfrm>
            <a:off x="4555221" y="3372000"/>
            <a:ext cx="3907829"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13" name="ZoneTexte 12">
            <a:extLst>
              <a:ext uri="{FF2B5EF4-FFF2-40B4-BE49-F238E27FC236}">
                <a16:creationId xmlns:a16="http://schemas.microsoft.com/office/drawing/2014/main" id="{EFC20745-20FC-4D86-8491-2194BE88FA20}"/>
              </a:ext>
            </a:extLst>
          </p:cNvPr>
          <p:cNvSpPr txBox="1"/>
          <p:nvPr/>
        </p:nvSpPr>
        <p:spPr>
          <a:xfrm>
            <a:off x="724650" y="3452739"/>
            <a:ext cx="3460639" cy="769441"/>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évaluation</a:t>
            </a:r>
            <a:r>
              <a:rPr lang="fr-FR" altLang="fr-FR" sz="1100" dirty="0">
                <a:solidFill>
                  <a:schemeClr val="bg1"/>
                </a:solidFill>
                <a:latin typeface="Century Gothic" panose="020B0502020202020204" pitchFamily="34" charset="0"/>
              </a:rPr>
              <a:t> préalable</a:t>
            </a:r>
          </a:p>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théorique</a:t>
            </a:r>
          </a:p>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examen théorique</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pratique </a:t>
            </a:r>
            <a:r>
              <a:rPr lang="fr-FR" altLang="fr-FR" sz="1100" dirty="0">
                <a:solidFill>
                  <a:schemeClr val="bg1"/>
                </a:solidFill>
                <a:latin typeface="Century Gothic" panose="020B0502020202020204" pitchFamily="34" charset="0"/>
              </a:rPr>
              <a:t>(20h de cours minimum)</a:t>
            </a:r>
          </a:p>
        </p:txBody>
      </p:sp>
      <p:sp>
        <p:nvSpPr>
          <p:cNvPr id="14" name="Rectangle 13">
            <a:extLst>
              <a:ext uri="{FF2B5EF4-FFF2-40B4-BE49-F238E27FC236}">
                <a16:creationId xmlns:a16="http://schemas.microsoft.com/office/drawing/2014/main" id="{EA20AEEC-D4DE-4341-9722-B4641A5A2ED6}"/>
              </a:ext>
            </a:extLst>
          </p:cNvPr>
          <p:cNvSpPr/>
          <p:nvPr/>
        </p:nvSpPr>
        <p:spPr>
          <a:xfrm>
            <a:off x="706645" y="3154775"/>
            <a:ext cx="7749986" cy="244091"/>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5" name="ZoneTexte 14">
            <a:extLst>
              <a:ext uri="{FF2B5EF4-FFF2-40B4-BE49-F238E27FC236}">
                <a16:creationId xmlns:a16="http://schemas.microsoft.com/office/drawing/2014/main" id="{9DB9B3BE-6241-43FE-A762-A897AD34DD33}"/>
              </a:ext>
            </a:extLst>
          </p:cNvPr>
          <p:cNvSpPr txBox="1"/>
          <p:nvPr/>
        </p:nvSpPr>
        <p:spPr>
          <a:xfrm>
            <a:off x="713064" y="3149718"/>
            <a:ext cx="2418558"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1 : FORMATION INITIALE</a:t>
            </a:r>
          </a:p>
        </p:txBody>
      </p:sp>
      <p:sp>
        <p:nvSpPr>
          <p:cNvPr id="32" name="ZoneTexte 31">
            <a:extLst>
              <a:ext uri="{FF2B5EF4-FFF2-40B4-BE49-F238E27FC236}">
                <a16:creationId xmlns:a16="http://schemas.microsoft.com/office/drawing/2014/main" id="{6B30643B-797C-431A-935E-BEB0658CE1FC}"/>
              </a:ext>
            </a:extLst>
          </p:cNvPr>
          <p:cNvSpPr txBox="1"/>
          <p:nvPr/>
        </p:nvSpPr>
        <p:spPr>
          <a:xfrm>
            <a:off x="5494786" y="3139988"/>
            <a:ext cx="3035480"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2 : CONDUITE ACCOMPAGNÉE</a:t>
            </a:r>
          </a:p>
        </p:txBody>
      </p:sp>
      <p:sp>
        <p:nvSpPr>
          <p:cNvPr id="36" name="ZoneTexte 35">
            <a:extLst>
              <a:ext uri="{FF2B5EF4-FFF2-40B4-BE49-F238E27FC236}">
                <a16:creationId xmlns:a16="http://schemas.microsoft.com/office/drawing/2014/main" id="{BF5C8C54-508A-4359-9765-10AFB3E37188}"/>
              </a:ext>
            </a:extLst>
          </p:cNvPr>
          <p:cNvSpPr txBox="1"/>
          <p:nvPr/>
        </p:nvSpPr>
        <p:spPr>
          <a:xfrm>
            <a:off x="4555221" y="3468630"/>
            <a:ext cx="3975045" cy="1107996"/>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rendez-vous préalable </a:t>
            </a:r>
            <a:r>
              <a:rPr lang="fr-FR" altLang="fr-FR" sz="1100" dirty="0">
                <a:solidFill>
                  <a:schemeClr val="bg1"/>
                </a:solidFill>
                <a:latin typeface="Century Gothic" panose="020B0502020202020204" pitchFamily="34" charset="0"/>
              </a:rPr>
              <a:t>d’une durée minimum de 2h</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phase de conduite d’un an minimum sur au moins </a:t>
            </a:r>
            <a:r>
              <a:rPr lang="fr-FR" altLang="fr-FR" sz="1100" b="1" dirty="0">
                <a:solidFill>
                  <a:schemeClr val="bg1"/>
                </a:solidFill>
                <a:latin typeface="Century Gothic" panose="020B0502020202020204" pitchFamily="34" charset="0"/>
              </a:rPr>
              <a:t>3000 km</a:t>
            </a:r>
            <a:r>
              <a:rPr lang="fr-FR" altLang="fr-FR" sz="1100" dirty="0">
                <a:solidFill>
                  <a:schemeClr val="bg1"/>
                </a:solidFill>
                <a:latin typeface="Century Gothic" panose="020B0502020202020204" pitchFamily="34" charset="0"/>
              </a:rPr>
              <a:t>, en compagnie d’un ou plusieurs accompagnateurs</a:t>
            </a:r>
            <a:br>
              <a:rPr lang="fr-FR" altLang="fr-FR" sz="1100" dirty="0">
                <a:solidFill>
                  <a:schemeClr val="bg1"/>
                </a:solidFill>
                <a:latin typeface="Century Gothic" panose="020B0502020202020204" pitchFamily="34" charset="0"/>
              </a:rPr>
            </a:br>
            <a:r>
              <a:rPr lang="fr-FR" altLang="fr-FR" sz="1100" b="1" dirty="0">
                <a:solidFill>
                  <a:schemeClr val="bg1"/>
                </a:solidFill>
                <a:latin typeface="Century Gothic" panose="020B0502020202020204" pitchFamily="34" charset="0"/>
              </a:rPr>
              <a:t>Deux rendez-vous pédagogiques </a:t>
            </a:r>
            <a:r>
              <a:rPr lang="fr-FR" altLang="fr-FR" sz="1100" dirty="0">
                <a:solidFill>
                  <a:schemeClr val="bg1"/>
                </a:solidFill>
                <a:latin typeface="Century Gothic" panose="020B0502020202020204" pitchFamily="34" charset="0"/>
              </a:rPr>
              <a:t>de 3h au cours de la phase de conduite</a:t>
            </a:r>
          </a:p>
        </p:txBody>
      </p:sp>
      <p:sp>
        <p:nvSpPr>
          <p:cNvPr id="37" name="Rectangle 36">
            <a:extLst>
              <a:ext uri="{FF2B5EF4-FFF2-40B4-BE49-F238E27FC236}">
                <a16:creationId xmlns:a16="http://schemas.microsoft.com/office/drawing/2014/main" id="{A0581E4E-A91F-4AF3-AEE5-7EB586EF5BA5}"/>
              </a:ext>
            </a:extLst>
          </p:cNvPr>
          <p:cNvSpPr/>
          <p:nvPr/>
        </p:nvSpPr>
        <p:spPr>
          <a:xfrm>
            <a:off x="706645" y="4948699"/>
            <a:ext cx="4992411"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2/ Augmenter ses chances de réussite</a:t>
            </a:r>
          </a:p>
        </p:txBody>
      </p:sp>
      <p:sp>
        <p:nvSpPr>
          <p:cNvPr id="39" name="ZoneTexte 38">
            <a:extLst>
              <a:ext uri="{FF2B5EF4-FFF2-40B4-BE49-F238E27FC236}">
                <a16:creationId xmlns:a16="http://schemas.microsoft.com/office/drawing/2014/main" id="{5064BFD3-DCF5-4DAA-8B8E-082AA6EBCE9B}"/>
              </a:ext>
            </a:extLst>
          </p:cNvPr>
          <p:cNvSpPr txBox="1"/>
          <p:nvPr/>
        </p:nvSpPr>
        <p:spPr>
          <a:xfrm>
            <a:off x="706645" y="5347591"/>
            <a:ext cx="6878972" cy="461665"/>
          </a:xfrm>
          <a:prstGeom prst="rect">
            <a:avLst/>
          </a:prstGeom>
          <a:noFill/>
        </p:spPr>
        <p:txBody>
          <a:bodyPr wrap="square" numCol="1" rtlCol="0">
            <a:spAutoFit/>
          </a:bodyPr>
          <a:lstStyle/>
          <a:p>
            <a:r>
              <a:rPr lang="fr-FR" altLang="fr-FR" sz="1200" b="1" dirty="0">
                <a:latin typeface="Century Gothic" panose="020B0502020202020204" pitchFamily="34" charset="0"/>
              </a:rPr>
              <a:t>74% de taux de réussite </a:t>
            </a:r>
            <a:r>
              <a:rPr lang="fr-FR" altLang="fr-FR" sz="1200" dirty="0">
                <a:latin typeface="Century Gothic" panose="020B0502020202020204" pitchFamily="34" charset="0"/>
              </a:rPr>
              <a:t>contre 55% pour la filière B traditionnelle</a:t>
            </a:r>
            <a:br>
              <a:rPr lang="fr-FR" altLang="fr-FR" sz="1200" dirty="0">
                <a:latin typeface="Century Gothic" panose="020B0502020202020204" pitchFamily="34" charset="0"/>
              </a:rPr>
            </a:br>
            <a:r>
              <a:rPr lang="fr-FR" altLang="fr-FR" sz="1200" dirty="0">
                <a:latin typeface="Century Gothic" panose="020B0502020202020204" pitchFamily="34" charset="0"/>
              </a:rPr>
              <a:t>La conduite accompagnée garantie une </a:t>
            </a:r>
            <a:r>
              <a:rPr lang="fr-FR" altLang="fr-FR" sz="1200" b="1" dirty="0">
                <a:latin typeface="Century Gothic" panose="020B0502020202020204" pitchFamily="34" charset="0"/>
              </a:rPr>
              <a:t>meilleure sécurité </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2077256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686572" y="2355210"/>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3/ Les avantages</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854" y="5632423"/>
            <a:ext cx="834972" cy="834304"/>
          </a:xfrm>
          <a:prstGeom prst="rect">
            <a:avLst/>
          </a:prstGeom>
        </p:spPr>
      </p:pic>
      <p:pic>
        <p:nvPicPr>
          <p:cNvPr id="19" name="Image 18">
            <a:extLst>
              <a:ext uri="{FF2B5EF4-FFF2-40B4-BE49-F238E27FC236}">
                <a16:creationId xmlns:a16="http://schemas.microsoft.com/office/drawing/2014/main" id="{091D7B25-67F4-435A-BF5F-C9F906F8A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70358"/>
            <a:ext cx="2325853" cy="1525925"/>
          </a:xfrm>
          <a:prstGeom prst="rect">
            <a:avLst/>
          </a:prstGeom>
        </p:spPr>
      </p:pic>
      <p:sp>
        <p:nvSpPr>
          <p:cNvPr id="23" name="Rectangle 22">
            <a:extLst>
              <a:ext uri="{FF2B5EF4-FFF2-40B4-BE49-F238E27FC236}">
                <a16:creationId xmlns:a16="http://schemas.microsoft.com/office/drawing/2014/main" id="{54A25A85-2471-41FB-9916-A1C87898C999}"/>
              </a:ext>
            </a:extLst>
          </p:cNvPr>
          <p:cNvSpPr/>
          <p:nvPr/>
        </p:nvSpPr>
        <p:spPr>
          <a:xfrm>
            <a:off x="6042166" y="2795457"/>
            <a:ext cx="2219325" cy="1424295"/>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4" name="Rectangle 23">
            <a:extLst>
              <a:ext uri="{FF2B5EF4-FFF2-40B4-BE49-F238E27FC236}">
                <a16:creationId xmlns:a16="http://schemas.microsoft.com/office/drawing/2014/main" id="{FB28EA42-59AD-4264-A95D-E4F1F6F6DD05}"/>
              </a:ext>
            </a:extLst>
          </p:cNvPr>
          <p:cNvSpPr/>
          <p:nvPr/>
        </p:nvSpPr>
        <p:spPr>
          <a:xfrm>
            <a:off x="3456040" y="2791236"/>
            <a:ext cx="2219325" cy="1021644"/>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5" name="Rectangle 24">
            <a:extLst>
              <a:ext uri="{FF2B5EF4-FFF2-40B4-BE49-F238E27FC236}">
                <a16:creationId xmlns:a16="http://schemas.microsoft.com/office/drawing/2014/main" id="{01ED2B8F-8EA6-4843-B9D0-0CB30434A03B}"/>
              </a:ext>
            </a:extLst>
          </p:cNvPr>
          <p:cNvSpPr/>
          <p:nvPr/>
        </p:nvSpPr>
        <p:spPr>
          <a:xfrm>
            <a:off x="840918" y="2787521"/>
            <a:ext cx="2219325" cy="1538412"/>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 name="ZoneTexte 2">
            <a:extLst>
              <a:ext uri="{FF2B5EF4-FFF2-40B4-BE49-F238E27FC236}">
                <a16:creationId xmlns:a16="http://schemas.microsoft.com/office/drawing/2014/main" id="{11C323C2-D66C-4697-94F2-FCAB9C2CCCB4}"/>
              </a:ext>
            </a:extLst>
          </p:cNvPr>
          <p:cNvSpPr txBox="1"/>
          <p:nvPr/>
        </p:nvSpPr>
        <p:spPr>
          <a:xfrm>
            <a:off x="783558" y="2842244"/>
            <a:ext cx="2305050" cy="1461939"/>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ASSURANCE</a:t>
            </a:r>
            <a:br>
              <a:rPr lang="fr-FR" altLang="fr-FR" sz="1200" dirty="0">
                <a:latin typeface="Century Gothic" panose="020B0502020202020204" pitchFamily="34" charset="0"/>
              </a:rPr>
            </a:br>
            <a:r>
              <a:rPr lang="fr-FR" altLang="fr-FR" sz="1100" dirty="0">
                <a:latin typeface="Century Gothic" panose="020B0502020202020204" pitchFamily="34" charset="0"/>
              </a:rPr>
              <a:t>Avantages tarifaires des compagnies d’assurance</a:t>
            </a:r>
            <a:br>
              <a:rPr lang="fr-FR" altLang="fr-FR" sz="1100" dirty="0">
                <a:latin typeface="Century Gothic" panose="020B0502020202020204" pitchFamily="34" charset="0"/>
              </a:rPr>
            </a:br>
            <a:r>
              <a:rPr lang="fr-FR" altLang="fr-FR" sz="1100" dirty="0">
                <a:latin typeface="Century Gothic" panose="020B0502020202020204" pitchFamily="34" charset="0"/>
              </a:rPr>
              <a:t>- Surprime de la 1ere année diminuée de 50%</a:t>
            </a:r>
          </a:p>
          <a:p>
            <a:pPr algn="ctr"/>
            <a:r>
              <a:rPr lang="fr-FR" altLang="fr-FR" sz="1100" dirty="0">
                <a:latin typeface="Century Gothic" panose="020B0502020202020204" pitchFamily="34" charset="0"/>
              </a:rPr>
              <a:t>- Suppression de la surprime la 2</a:t>
            </a:r>
            <a:r>
              <a:rPr lang="fr-FR" altLang="fr-FR" sz="1100" baseline="30000" dirty="0">
                <a:latin typeface="Century Gothic" panose="020B0502020202020204" pitchFamily="34" charset="0"/>
              </a:rPr>
              <a:t>ème</a:t>
            </a:r>
            <a:r>
              <a:rPr lang="fr-FR" altLang="fr-FR" sz="1100" dirty="0">
                <a:latin typeface="Century Gothic" panose="020B0502020202020204" pitchFamily="34" charset="0"/>
              </a:rPr>
              <a:t> année si l’élève n’a occasionné aucun accident</a:t>
            </a:r>
          </a:p>
        </p:txBody>
      </p:sp>
      <p:sp>
        <p:nvSpPr>
          <p:cNvPr id="27" name="ZoneTexte 26">
            <a:extLst>
              <a:ext uri="{FF2B5EF4-FFF2-40B4-BE49-F238E27FC236}">
                <a16:creationId xmlns:a16="http://schemas.microsoft.com/office/drawing/2014/main" id="{0FEA479B-8E7C-4A9B-BBA7-0D4660E3F2D5}"/>
              </a:ext>
            </a:extLst>
          </p:cNvPr>
          <p:cNvSpPr txBox="1"/>
          <p:nvPr/>
        </p:nvSpPr>
        <p:spPr>
          <a:xfrm>
            <a:off x="3427044" y="2842570"/>
            <a:ext cx="2239398" cy="954107"/>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PERMIS PROBATOIRE</a:t>
            </a:r>
          </a:p>
          <a:p>
            <a:pPr algn="ctr"/>
            <a:r>
              <a:rPr lang="fr-FR" altLang="fr-FR" sz="1100" dirty="0">
                <a:latin typeface="Century Gothic" panose="020B0502020202020204" pitchFamily="34" charset="0"/>
              </a:rPr>
              <a:t>Période probatoire réduit à</a:t>
            </a:r>
            <a:br>
              <a:rPr lang="fr-FR" altLang="fr-FR" sz="1100" dirty="0">
                <a:latin typeface="Century Gothic" panose="020B0502020202020204" pitchFamily="34" charset="0"/>
              </a:rPr>
            </a:br>
            <a:r>
              <a:rPr lang="fr-FR" altLang="fr-FR" sz="1100" dirty="0">
                <a:latin typeface="Century Gothic" panose="020B0502020202020204" pitchFamily="34" charset="0"/>
              </a:rPr>
              <a:t>2 ans, au lieu de 3 pour les conducteurs issus de la formation traditionnelle</a:t>
            </a:r>
          </a:p>
        </p:txBody>
      </p:sp>
      <p:sp>
        <p:nvSpPr>
          <p:cNvPr id="29" name="ZoneTexte 28">
            <a:extLst>
              <a:ext uri="{FF2B5EF4-FFF2-40B4-BE49-F238E27FC236}">
                <a16:creationId xmlns:a16="http://schemas.microsoft.com/office/drawing/2014/main" id="{C823A93D-9A37-4F39-BAC3-9009AE461FAF}"/>
              </a:ext>
            </a:extLst>
          </p:cNvPr>
          <p:cNvSpPr txBox="1"/>
          <p:nvPr/>
        </p:nvSpPr>
        <p:spPr>
          <a:xfrm>
            <a:off x="6088520" y="2881368"/>
            <a:ext cx="2071411" cy="1292662"/>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MOINS D’ACCIDENT</a:t>
            </a:r>
          </a:p>
          <a:p>
            <a:pPr algn="ctr"/>
            <a:r>
              <a:rPr lang="fr-FR" altLang="fr-FR" sz="1100" dirty="0">
                <a:latin typeface="Century Gothic" panose="020B0502020202020204" pitchFamily="34" charset="0"/>
              </a:rPr>
              <a:t>Quatre fois moins d’accidents que les conducteurs issus de la formation traditionnelle au cours des premières années de conduite</a:t>
            </a:r>
          </a:p>
        </p:txBody>
      </p:sp>
      <p:sp>
        <p:nvSpPr>
          <p:cNvPr id="4" name="Rectangle 3">
            <a:extLst>
              <a:ext uri="{FF2B5EF4-FFF2-40B4-BE49-F238E27FC236}">
                <a16:creationId xmlns:a16="http://schemas.microsoft.com/office/drawing/2014/main" id="{C406A4A7-7B29-4922-A233-37215D43D2B5}"/>
              </a:ext>
            </a:extLst>
          </p:cNvPr>
          <p:cNvSpPr/>
          <p:nvPr/>
        </p:nvSpPr>
        <p:spPr>
          <a:xfrm>
            <a:off x="617340" y="4475994"/>
            <a:ext cx="7330116" cy="2020309"/>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 name="ZoneTexte 4">
            <a:extLst>
              <a:ext uri="{FF2B5EF4-FFF2-40B4-BE49-F238E27FC236}">
                <a16:creationId xmlns:a16="http://schemas.microsoft.com/office/drawing/2014/main" id="{D31DDB10-88A4-43F6-BF51-8E3C5CF6CAA7}"/>
              </a:ext>
            </a:extLst>
          </p:cNvPr>
          <p:cNvSpPr txBox="1"/>
          <p:nvPr/>
        </p:nvSpPr>
        <p:spPr>
          <a:xfrm>
            <a:off x="4077709" y="4580065"/>
            <a:ext cx="3742967" cy="1323439"/>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DOCUMENTS À PRESENTER LORS</a:t>
            </a:r>
            <a:br>
              <a:rPr lang="fr-FR" altLang="fr-FR" sz="1000" u="sng" dirty="0">
                <a:solidFill>
                  <a:schemeClr val="bg1"/>
                </a:solidFill>
                <a:latin typeface="Century Gothic" panose="020B0502020202020204" pitchFamily="34" charset="0"/>
              </a:rPr>
            </a:br>
            <a:r>
              <a:rPr lang="fr-FR" altLang="fr-FR" sz="1000" u="sng" dirty="0">
                <a:solidFill>
                  <a:schemeClr val="bg1"/>
                </a:solidFill>
                <a:latin typeface="Century Gothic" panose="020B0502020202020204" pitchFamily="34" charset="0"/>
              </a:rPr>
              <a:t>D’UN CONTRÔLE ROUTIER</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formulaire de demande de permis « 02 » ou sa copie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livret d’apprentissage papier ou numérique AAC</a:t>
            </a:r>
          </a:p>
          <a:p>
            <a:pPr algn="ctr"/>
            <a:r>
              <a:rPr lang="fr-FR" altLang="fr-FR" sz="1000" dirty="0">
                <a:solidFill>
                  <a:schemeClr val="bg1"/>
                </a:solidFill>
                <a:latin typeface="Century Gothic" panose="020B0502020202020204" pitchFamily="34" charset="0"/>
              </a:rPr>
              <a:t>- le disque « Conduite Accompagnée » apposé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à l’arrière du véhicule</a:t>
            </a:r>
          </a:p>
          <a:p>
            <a:pPr algn="ctr"/>
            <a:r>
              <a:rPr lang="fr-FR" altLang="fr-FR" sz="1000" dirty="0">
                <a:solidFill>
                  <a:schemeClr val="bg1"/>
                </a:solidFill>
                <a:latin typeface="Century Gothic" panose="020B0502020202020204" pitchFamily="34" charset="0"/>
              </a:rPr>
              <a:t>- le permis de conduire de l’accompagnateur</a:t>
            </a:r>
          </a:p>
        </p:txBody>
      </p:sp>
      <p:sp>
        <p:nvSpPr>
          <p:cNvPr id="35" name="ZoneTexte 34">
            <a:extLst>
              <a:ext uri="{FF2B5EF4-FFF2-40B4-BE49-F238E27FC236}">
                <a16:creationId xmlns:a16="http://schemas.microsoft.com/office/drawing/2014/main" id="{1E62EDF5-62F9-4367-99DF-DC991A730038}"/>
              </a:ext>
            </a:extLst>
          </p:cNvPr>
          <p:cNvSpPr txBox="1"/>
          <p:nvPr/>
        </p:nvSpPr>
        <p:spPr>
          <a:xfrm>
            <a:off x="761254" y="4581050"/>
            <a:ext cx="3100152" cy="1785104"/>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LES ACCOMPAGNATEURS DOIVENT</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titulaire du permis B depuis au moins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5 ans sans interruption</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obtenir l’accord de l’assureur</a:t>
            </a:r>
          </a:p>
          <a:p>
            <a:pPr algn="ctr"/>
            <a:r>
              <a:rPr lang="fr-FR" altLang="fr-FR" sz="1000" dirty="0">
                <a:solidFill>
                  <a:schemeClr val="bg1"/>
                </a:solidFill>
                <a:latin typeface="Century Gothic" panose="020B0502020202020204" pitchFamily="34" charset="0"/>
              </a:rPr>
              <a:t>- ne pas avoir de condamnation pour</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certains délits (alcool, stupéfiants…)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mentionné dans le contrat signé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avec l’école de conduite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participer à l’évaluation de la dernière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étape de la formation </a:t>
            </a:r>
          </a:p>
        </p:txBody>
      </p:sp>
      <p:sp>
        <p:nvSpPr>
          <p:cNvPr id="8" name="Ellipse 7">
            <a:extLst>
              <a:ext uri="{FF2B5EF4-FFF2-40B4-BE49-F238E27FC236}">
                <a16:creationId xmlns:a16="http://schemas.microsoft.com/office/drawing/2014/main" id="{6E1A3A3A-B034-4A40-83F8-E88C5CF5B29C}"/>
              </a:ext>
            </a:extLst>
          </p:cNvPr>
          <p:cNvSpPr/>
          <p:nvPr/>
        </p:nvSpPr>
        <p:spPr>
          <a:xfrm>
            <a:off x="7425309" y="4345461"/>
            <a:ext cx="1085617" cy="761458"/>
          </a:xfrm>
          <a:prstGeom prst="ellips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1100" b="1" dirty="0">
                <a:solidFill>
                  <a:schemeClr val="bg1"/>
                </a:solidFill>
                <a:latin typeface="Century Gothic" panose="020B0502020202020204" pitchFamily="34" charset="0"/>
              </a:rPr>
              <a:t>BON À SAVOIR</a:t>
            </a:r>
          </a:p>
        </p:txBody>
      </p:sp>
      <p:sp>
        <p:nvSpPr>
          <p:cNvPr id="20" name="ZoneTexte 19">
            <a:extLst>
              <a:ext uri="{FF2B5EF4-FFF2-40B4-BE49-F238E27FC236}">
                <a16:creationId xmlns:a16="http://schemas.microsoft.com/office/drawing/2014/main" id="{CDAEBDAB-7705-4937-9F0E-2E6D68F00BD3}"/>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386042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1E317E-5CE5-47DD-AF99-293B3E250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26" name="Rectangle 25">
            <a:extLst>
              <a:ext uri="{FF2B5EF4-FFF2-40B4-BE49-F238E27FC236}">
                <a16:creationId xmlns:a16="http://schemas.microsoft.com/office/drawing/2014/main" id="{4E82BB3F-E817-43AF-A8F2-545D51D20239}"/>
              </a:ext>
            </a:extLst>
          </p:cNvPr>
          <p:cNvSpPr/>
          <p:nvPr/>
        </p:nvSpPr>
        <p:spPr>
          <a:xfrm>
            <a:off x="465023" y="2336472"/>
            <a:ext cx="8213954" cy="292132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52375F5E-F154-4BAE-9BB6-02D1AE630152}"/>
              </a:ext>
            </a:extLst>
          </p:cNvPr>
          <p:cNvSpPr/>
          <p:nvPr/>
        </p:nvSpPr>
        <p:spPr>
          <a:xfrm>
            <a:off x="517682" y="2426071"/>
            <a:ext cx="4898449"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QU’EST-CE QUE LA CONDUITE SUPERVISÉE ? </a:t>
            </a:r>
          </a:p>
        </p:txBody>
      </p:sp>
      <p:sp>
        <p:nvSpPr>
          <p:cNvPr id="10" name="ZoneTexte 9">
            <a:extLst>
              <a:ext uri="{FF2B5EF4-FFF2-40B4-BE49-F238E27FC236}">
                <a16:creationId xmlns:a16="http://schemas.microsoft.com/office/drawing/2014/main" id="{17E7619C-D4BB-42DD-963F-DFE49EDFA097}"/>
              </a:ext>
            </a:extLst>
          </p:cNvPr>
          <p:cNvSpPr txBox="1"/>
          <p:nvPr/>
        </p:nvSpPr>
        <p:spPr>
          <a:xfrm>
            <a:off x="517682" y="2863263"/>
            <a:ext cx="7968820" cy="2308324"/>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La conduite supervisée permet d’acquérir </a:t>
            </a:r>
            <a:r>
              <a:rPr lang="fr-FR" altLang="fr-FR" sz="1200" b="1" dirty="0">
                <a:solidFill>
                  <a:schemeClr val="bg1"/>
                </a:solidFill>
                <a:latin typeface="Century Gothic" panose="020B0502020202020204" pitchFamily="34" charset="0"/>
              </a:rPr>
              <a:t>plus d’expériences pratiques </a:t>
            </a:r>
            <a:r>
              <a:rPr lang="fr-FR" altLang="fr-FR" sz="1200" dirty="0">
                <a:solidFill>
                  <a:schemeClr val="bg1"/>
                </a:solidFill>
                <a:latin typeface="Century Gothic" panose="020B0502020202020204" pitchFamily="34" charset="0"/>
              </a:rPr>
              <a:t>en complétant sa formation initiale par une phase de conduite accompagnée.</a:t>
            </a:r>
          </a:p>
          <a:p>
            <a:pPr fontAlgn="base"/>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C’est au terme de </a:t>
            </a:r>
            <a:r>
              <a:rPr lang="fr-FR" altLang="fr-FR" sz="1200" b="1" u="sng" dirty="0">
                <a:solidFill>
                  <a:schemeClr val="bg1"/>
                </a:solidFill>
                <a:latin typeface="Century Gothic" panose="020B0502020202020204" pitchFamily="34" charset="0"/>
              </a:rPr>
              <a:t>20h de conduite minimum</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avec l’enseignant que la Conduite Supervisée peut réellement commencer !</a:t>
            </a:r>
            <a:br>
              <a:rPr lang="fr-FR" altLang="fr-FR" sz="1200" dirty="0">
                <a:solidFill>
                  <a:schemeClr val="bg1"/>
                </a:solidFill>
                <a:latin typeface="Century Gothic" panose="020B0502020202020204" pitchFamily="34" charset="0"/>
              </a:rPr>
            </a:br>
            <a:endParaRPr lang="fr-FR" altLang="fr-FR" sz="1200" dirty="0">
              <a:solidFill>
                <a:schemeClr val="bg1"/>
              </a:solidFill>
              <a:latin typeface="Century Gothic" panose="020B0502020202020204" pitchFamily="34" charset="0"/>
            </a:endParaRPr>
          </a:p>
          <a:p>
            <a:pPr fontAlgn="base"/>
            <a:r>
              <a:rPr lang="fr-FR" altLang="fr-FR" sz="1200" dirty="0">
                <a:solidFill>
                  <a:schemeClr val="bg1"/>
                </a:solidFill>
                <a:latin typeface="Century Gothic" panose="020B0502020202020204" pitchFamily="34" charset="0"/>
              </a:rPr>
              <a:t>Elle débute par un </a:t>
            </a:r>
            <a:r>
              <a:rPr lang="fr-FR" altLang="fr-FR" sz="1200" b="1" dirty="0">
                <a:solidFill>
                  <a:schemeClr val="bg1"/>
                </a:solidFill>
                <a:latin typeface="Century Gothic" panose="020B0502020202020204" pitchFamily="34" charset="0"/>
              </a:rPr>
              <a:t>rendez-vous préalable </a:t>
            </a:r>
            <a:r>
              <a:rPr lang="fr-FR" altLang="fr-FR" sz="1200" dirty="0">
                <a:solidFill>
                  <a:schemeClr val="bg1"/>
                </a:solidFill>
                <a:latin typeface="Century Gothic" panose="020B0502020202020204" pitchFamily="34" charset="0"/>
              </a:rPr>
              <a:t>en présence de </a:t>
            </a:r>
            <a:r>
              <a:rPr lang="fr-FR" altLang="fr-FR" sz="1200" b="1" dirty="0">
                <a:solidFill>
                  <a:schemeClr val="bg1"/>
                </a:solidFill>
                <a:latin typeface="Century Gothic" panose="020B0502020202020204" pitchFamily="34" charset="0"/>
              </a:rPr>
              <a:t>l’enseignant</a:t>
            </a:r>
            <a:r>
              <a:rPr lang="fr-FR" altLang="fr-FR" sz="1200" dirty="0">
                <a:solidFill>
                  <a:schemeClr val="bg1"/>
                </a:solidFill>
                <a:latin typeface="Century Gothic" panose="020B0502020202020204" pitchFamily="34" charset="0"/>
              </a:rPr>
              <a:t> et </a:t>
            </a:r>
            <a:r>
              <a:rPr lang="fr-FR" altLang="fr-FR" sz="1200" b="1" dirty="0">
                <a:solidFill>
                  <a:schemeClr val="bg1"/>
                </a:solidFill>
                <a:latin typeface="Century Gothic" panose="020B0502020202020204" pitchFamily="34" charset="0"/>
              </a:rPr>
              <a:t>du futur accompagnateur</a:t>
            </a:r>
            <a:r>
              <a:rPr lang="fr-FR" altLang="fr-FR" sz="1200" dirty="0">
                <a:solidFill>
                  <a:schemeClr val="bg1"/>
                </a:solidFill>
                <a:latin typeface="Century Gothic" panose="020B0502020202020204" pitchFamily="34" charset="0"/>
              </a:rPr>
              <a:t>, au moment où l’enseignant estime que l’élève est </a:t>
            </a:r>
            <a:r>
              <a:rPr lang="fr-FR" altLang="fr-FR" sz="1200" b="1" dirty="0">
                <a:solidFill>
                  <a:schemeClr val="bg1"/>
                </a:solidFill>
                <a:latin typeface="Century Gothic" panose="020B0502020202020204" pitchFamily="34" charset="0"/>
              </a:rPr>
              <a:t>prêt à conduire </a:t>
            </a:r>
            <a:r>
              <a:rPr lang="fr-FR" altLang="fr-FR" sz="1200" dirty="0">
                <a:solidFill>
                  <a:schemeClr val="bg1"/>
                </a:solidFill>
                <a:latin typeface="Century Gothic" panose="020B0502020202020204" pitchFamily="34" charset="0"/>
              </a:rPr>
              <a:t>avec son accompagnateur. L’enseignant dispense alors ses conseils aux deux parties pour bien commencer la période de conduite accompagnée.</a:t>
            </a:r>
            <a:br>
              <a:rPr lang="fr-FR" altLang="fr-FR" sz="1200" dirty="0">
                <a:solidFill>
                  <a:schemeClr val="bg1"/>
                </a:solidFill>
                <a:latin typeface="Century Gothic" panose="020B0502020202020204" pitchFamily="34" charset="0"/>
              </a:rPr>
            </a:br>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a:t>
            </a:r>
            <a:r>
              <a:rPr lang="fr-FR" altLang="fr-FR" sz="1200" b="1" u="sng" dirty="0">
                <a:solidFill>
                  <a:schemeClr val="bg1"/>
                </a:solidFill>
                <a:latin typeface="Century Gothic" panose="020B0502020202020204" pitchFamily="34" charset="0"/>
              </a:rPr>
              <a:t>PRATIQUER</a:t>
            </a:r>
            <a:r>
              <a:rPr lang="fr-FR" altLang="fr-FR" sz="1200" dirty="0">
                <a:solidFill>
                  <a:schemeClr val="bg1"/>
                </a:solidFill>
                <a:latin typeface="Century Gothic" panose="020B0502020202020204" pitchFamily="34" charset="0"/>
              </a:rPr>
              <a:t> et </a:t>
            </a:r>
            <a:r>
              <a:rPr lang="fr-FR" altLang="fr-FR" sz="1200" b="1" u="sng" dirty="0">
                <a:solidFill>
                  <a:schemeClr val="bg1"/>
                </a:solidFill>
                <a:latin typeface="Century Gothic" panose="020B0502020202020204" pitchFamily="34" charset="0"/>
              </a:rPr>
              <a:t>APPRÉHENDER SEREINEMENT</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l’examen du permis de conduire !</a:t>
            </a:r>
          </a:p>
        </p:txBody>
      </p:sp>
      <p:sp>
        <p:nvSpPr>
          <p:cNvPr id="38" name="ZoneTexte 37">
            <a:extLst>
              <a:ext uri="{FF2B5EF4-FFF2-40B4-BE49-F238E27FC236}">
                <a16:creationId xmlns:a16="http://schemas.microsoft.com/office/drawing/2014/main" id="{3FF8DCA4-04B8-4864-A3C6-6F5222CD8460}"/>
              </a:ext>
            </a:extLst>
          </p:cNvPr>
          <p:cNvSpPr txBox="1"/>
          <p:nvPr/>
        </p:nvSpPr>
        <p:spPr>
          <a:xfrm>
            <a:off x="465023" y="5431418"/>
            <a:ext cx="7513854" cy="738664"/>
          </a:xfrm>
          <a:prstGeom prst="rect">
            <a:avLst/>
          </a:prstGeom>
          <a:solidFill>
            <a:srgbClr val="F5F4EE"/>
          </a:solidFill>
          <a:ln>
            <a:solidFill>
              <a:srgbClr val="3D3E44"/>
            </a:solidFill>
            <a:prstDash val="solid"/>
          </a:ln>
        </p:spPr>
        <p:txBody>
          <a:bodyPr wrap="square" numCol="1" rtlCol="0">
            <a:spAutoFit/>
          </a:bodyPr>
          <a:lstStyle/>
          <a:p>
            <a:r>
              <a:rPr lang="fr-FR" altLang="fr-FR" sz="1400" b="1" u="sng" dirty="0">
                <a:solidFill>
                  <a:srgbClr val="D0363B"/>
                </a:solidFill>
                <a:latin typeface="Century Gothic" panose="020B0502020202020204" pitchFamily="34" charset="0"/>
              </a:rPr>
              <a:t>LES AVANTAGES DE LA CONDUITE SUPERVISÉE</a:t>
            </a:r>
            <a:r>
              <a:rPr lang="fr-FR" altLang="fr-FR" sz="1400" b="1" dirty="0">
                <a:solidFill>
                  <a:srgbClr val="D0363B"/>
                </a:solidFill>
                <a:latin typeface="Century Gothic" panose="020B0502020202020204" pitchFamily="34" charset="0"/>
              </a:rPr>
              <a:t> ?</a:t>
            </a:r>
            <a:br>
              <a:rPr lang="fr-FR" altLang="fr-FR" sz="1400" dirty="0">
                <a:latin typeface="Century Gothic" panose="020B0502020202020204" pitchFamily="34" charset="0"/>
              </a:rPr>
            </a:br>
            <a:r>
              <a:rPr lang="fr-FR" altLang="fr-FR" sz="1400" dirty="0">
                <a:latin typeface="Century Gothic" panose="020B0502020202020204" pitchFamily="34" charset="0"/>
              </a:rPr>
              <a:t>- Acquérir plus d’expériences de conduite &amp; approfondir ses acquis </a:t>
            </a:r>
            <a:br>
              <a:rPr lang="fr-FR" altLang="fr-FR" sz="1400" dirty="0">
                <a:latin typeface="Century Gothic" panose="020B0502020202020204" pitchFamily="34" charset="0"/>
              </a:rPr>
            </a:br>
            <a:r>
              <a:rPr lang="fr-FR" altLang="fr-FR" sz="1400" dirty="0">
                <a:latin typeface="Century Gothic" panose="020B0502020202020204" pitchFamily="34" charset="0"/>
              </a:rPr>
              <a:t>- Augmenter ses chances de réussite lors de l’examen pratique</a:t>
            </a:r>
            <a:endParaRPr lang="fr-FR" altLang="fr-FR" sz="900" i="1" dirty="0">
              <a:latin typeface="Century Gothic" panose="020B0502020202020204" pitchFamily="34" charset="0"/>
            </a:endParaRPr>
          </a:p>
        </p:txBody>
      </p:sp>
      <p:pic>
        <p:nvPicPr>
          <p:cNvPr id="20" name="Image 19">
            <a:extLst>
              <a:ext uri="{FF2B5EF4-FFF2-40B4-BE49-F238E27FC236}">
                <a16:creationId xmlns:a16="http://schemas.microsoft.com/office/drawing/2014/main" id="{41FDA4B7-44E2-4355-88BE-681D41CB2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789" y="5580130"/>
            <a:ext cx="856175" cy="855491"/>
          </a:xfrm>
          <a:prstGeom prst="rect">
            <a:avLst/>
          </a:prstGeom>
        </p:spPr>
      </p:pic>
      <p:sp>
        <p:nvSpPr>
          <p:cNvPr id="12" name="ZoneTexte 11">
            <a:extLst>
              <a:ext uri="{FF2B5EF4-FFF2-40B4-BE49-F238E27FC236}">
                <a16:creationId xmlns:a16="http://schemas.microsoft.com/office/drawing/2014/main" id="{F58DDC66-8B6B-498D-A123-7D6D6381A46E}"/>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310851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323" y="5623899"/>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89"/>
            <a:ext cx="8213954" cy="2100853"/>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534304" y="2801762"/>
            <a:ext cx="5331572" cy="1384995"/>
          </a:xfrm>
          <a:prstGeom prst="rect">
            <a:avLst/>
          </a:prstGeom>
          <a:noFill/>
        </p:spPr>
        <p:txBody>
          <a:bodyPr wrap="square" numCol="1" rtlCol="0">
            <a:spAutoFit/>
          </a:bodyPr>
          <a:lstStyle/>
          <a:p>
            <a:pPr marL="285750" indent="-285750">
              <a:buFontTx/>
              <a:buChar char="-"/>
            </a:pPr>
            <a:r>
              <a:rPr lang="fr-FR" altLang="fr-FR" sz="1200" dirty="0">
                <a:solidFill>
                  <a:schemeClr val="bg1"/>
                </a:solidFill>
                <a:latin typeface="Century Gothic" panose="020B0502020202020204" pitchFamily="34" charset="0"/>
              </a:rPr>
              <a:t>Avoir </a:t>
            </a:r>
            <a:r>
              <a:rPr lang="fr-FR" altLang="fr-FR" sz="1200" b="1" dirty="0">
                <a:solidFill>
                  <a:schemeClr val="bg1"/>
                </a:solidFill>
                <a:latin typeface="Century Gothic" panose="020B0502020202020204" pitchFamily="34" charset="0"/>
              </a:rPr>
              <a:t>18 ans ou plus</a:t>
            </a:r>
          </a:p>
          <a:p>
            <a:pPr marL="285750" indent="-285750">
              <a:buFontTx/>
              <a:buChar char="-"/>
            </a:pPr>
            <a:r>
              <a:rPr lang="fr-FR" altLang="fr-FR" sz="1200" dirty="0">
                <a:solidFill>
                  <a:schemeClr val="bg1"/>
                </a:solidFill>
                <a:latin typeface="Century Gothic" panose="020B0502020202020204" pitchFamily="34" charset="0"/>
              </a:rPr>
              <a:t>Obtenir </a:t>
            </a:r>
            <a:r>
              <a:rPr lang="fr-FR" altLang="fr-FR" sz="1200" b="1" dirty="0">
                <a:solidFill>
                  <a:schemeClr val="bg1"/>
                </a:solidFill>
                <a:latin typeface="Century Gothic" panose="020B0502020202020204" pitchFamily="34" charset="0"/>
              </a:rPr>
              <a:t>l’accord de l’assureur du véhicule</a:t>
            </a:r>
          </a:p>
          <a:p>
            <a:pPr marL="285750" indent="-285750">
              <a:buFontTx/>
              <a:buChar char="-"/>
            </a:pPr>
            <a:r>
              <a:rPr lang="fr-FR" altLang="fr-FR" sz="1200" dirty="0">
                <a:solidFill>
                  <a:schemeClr val="bg1"/>
                </a:solidFill>
                <a:latin typeface="Century Gothic" panose="020B0502020202020204" pitchFamily="34" charset="0"/>
              </a:rPr>
              <a:t>Avoir réussi </a:t>
            </a:r>
            <a:r>
              <a:rPr lang="fr-FR" altLang="fr-FR" sz="1200" b="1" dirty="0">
                <a:solidFill>
                  <a:schemeClr val="bg1"/>
                </a:solidFill>
                <a:latin typeface="Century Gothic" panose="020B0502020202020204" pitchFamily="34" charset="0"/>
              </a:rPr>
              <a:t>l’examen théorique</a:t>
            </a:r>
            <a:r>
              <a:rPr lang="fr-FR" altLang="fr-FR" sz="1200" dirty="0">
                <a:solidFill>
                  <a:schemeClr val="bg1"/>
                </a:solidFill>
                <a:latin typeface="Century Gothic" panose="020B0502020202020204" pitchFamily="34" charset="0"/>
              </a:rPr>
              <a:t> du code de la route</a:t>
            </a:r>
          </a:p>
          <a:p>
            <a:pPr marL="285750" indent="-285750">
              <a:buFontTx/>
              <a:buChar char="-"/>
            </a:pPr>
            <a:r>
              <a:rPr lang="fr-FR" altLang="fr-FR" sz="1200" dirty="0">
                <a:solidFill>
                  <a:schemeClr val="bg1"/>
                </a:solidFill>
                <a:latin typeface="Century Gothic" panose="020B0502020202020204" pitchFamily="34" charset="0"/>
              </a:rPr>
              <a:t>Avoir suivi une </a:t>
            </a:r>
            <a:r>
              <a:rPr lang="fr-FR" altLang="fr-FR" sz="1200" b="1" dirty="0">
                <a:solidFill>
                  <a:schemeClr val="bg1"/>
                </a:solidFill>
                <a:latin typeface="Century Gothic" panose="020B0502020202020204" pitchFamily="34" charset="0"/>
              </a:rPr>
              <a:t>formation pratique </a:t>
            </a:r>
            <a:r>
              <a:rPr lang="fr-FR" altLang="fr-FR" sz="1200" dirty="0">
                <a:solidFill>
                  <a:schemeClr val="bg1"/>
                </a:solidFill>
                <a:latin typeface="Century Gothic" panose="020B0502020202020204" pitchFamily="34" charset="0"/>
              </a:rPr>
              <a:t>avec un enseignant expert</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de l’école de conduite </a:t>
            </a:r>
            <a:r>
              <a:rPr lang="fr-FR" altLang="fr-FR" sz="1200" b="1" dirty="0">
                <a:solidFill>
                  <a:schemeClr val="bg1"/>
                </a:solidFill>
                <a:latin typeface="Century Gothic" panose="020B0502020202020204" pitchFamily="34" charset="0"/>
              </a:rPr>
              <a:t>13 heures (boîte auto) ou 20 heures mini.</a:t>
            </a:r>
            <a:endParaRPr lang="fr-FR" altLang="fr-FR" sz="1200" dirty="0">
              <a:solidFill>
                <a:schemeClr val="bg1"/>
              </a:solidFill>
              <a:latin typeface="Century Gothic" panose="020B0502020202020204" pitchFamily="34" charset="0"/>
            </a:endParaRPr>
          </a:p>
          <a:p>
            <a:pPr marL="285750" indent="-285750">
              <a:buFontTx/>
              <a:buChar char="-"/>
            </a:pPr>
            <a:r>
              <a:rPr lang="fr-FR" altLang="fr-FR" sz="1200" dirty="0">
                <a:solidFill>
                  <a:schemeClr val="bg1"/>
                </a:solidFill>
                <a:latin typeface="Century Gothic" panose="020B0502020202020204" pitchFamily="34" charset="0"/>
              </a:rPr>
              <a:t>Bénéficier d’une </a:t>
            </a:r>
            <a:r>
              <a:rPr lang="fr-FR" altLang="fr-FR" sz="1200" b="1" dirty="0">
                <a:solidFill>
                  <a:schemeClr val="bg1"/>
                </a:solidFill>
                <a:latin typeface="Century Gothic" panose="020B0502020202020204" pitchFamily="34" charset="0"/>
              </a:rPr>
              <a:t>évaluation favorable </a:t>
            </a:r>
            <a:r>
              <a:rPr lang="fr-FR" altLang="fr-FR" sz="1200" dirty="0">
                <a:solidFill>
                  <a:schemeClr val="bg1"/>
                </a:solidFill>
                <a:latin typeface="Century Gothic" panose="020B0502020202020204" pitchFamily="34" charset="0"/>
              </a:rPr>
              <a:t>de la part de son</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enseignant de la conduite</a:t>
            </a:r>
          </a:p>
        </p:txBody>
      </p:sp>
      <p:sp>
        <p:nvSpPr>
          <p:cNvPr id="12" name="Losange 11">
            <a:extLst>
              <a:ext uri="{FF2B5EF4-FFF2-40B4-BE49-F238E27FC236}">
                <a16:creationId xmlns:a16="http://schemas.microsoft.com/office/drawing/2014/main" id="{CC1B67EB-293A-487A-AF39-583CFFD90F2D}"/>
              </a:ext>
            </a:extLst>
          </p:cNvPr>
          <p:cNvSpPr/>
          <p:nvPr/>
        </p:nvSpPr>
        <p:spPr>
          <a:xfrm>
            <a:off x="5583026" y="1905928"/>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023823" y="2653151"/>
            <a:ext cx="2197916" cy="461665"/>
          </a:xfrm>
          <a:prstGeom prst="rect">
            <a:avLst/>
          </a:prstGeom>
          <a:noFill/>
        </p:spPr>
        <p:txBody>
          <a:bodyPr wrap="square" numCol="1" rtlCol="0">
            <a:spAutoFit/>
          </a:bodyPr>
          <a:lstStyle/>
          <a:p>
            <a:pPr algn="ctr"/>
            <a:r>
              <a:rPr lang="fr-FR" altLang="fr-FR" sz="1200" b="1" u="sng" dirty="0">
                <a:solidFill>
                  <a:srgbClr val="D0363B"/>
                </a:solidFill>
                <a:latin typeface="Century Gothic" panose="020B0502020202020204" pitchFamily="34" charset="0"/>
              </a:rPr>
              <a:t>QUAND CHOISIR</a:t>
            </a:r>
            <a:br>
              <a:rPr lang="fr-FR" altLang="fr-FR" sz="1200" b="1" u="sng" dirty="0">
                <a:solidFill>
                  <a:srgbClr val="D0363B"/>
                </a:solidFill>
                <a:latin typeface="Century Gothic" panose="020B0502020202020204" pitchFamily="34" charset="0"/>
              </a:rPr>
            </a:br>
            <a:r>
              <a:rPr lang="fr-FR" altLang="fr-FR" sz="1200" b="1" u="sng" dirty="0">
                <a:solidFill>
                  <a:srgbClr val="D0363B"/>
                </a:solidFill>
                <a:latin typeface="Century Gothic" panose="020B0502020202020204" pitchFamily="34" charset="0"/>
              </a:rPr>
              <a:t>LA CONDUITE SUPERVISÉE ?</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788932" y="3202727"/>
            <a:ext cx="2667699" cy="600164"/>
          </a:xfrm>
          <a:prstGeom prst="rect">
            <a:avLst/>
          </a:prstGeom>
          <a:noFill/>
        </p:spPr>
        <p:txBody>
          <a:bodyPr wrap="square" numCol="1" rtlCol="0">
            <a:spAutoFit/>
          </a:bodyPr>
          <a:lstStyle/>
          <a:p>
            <a:pPr algn="ctr"/>
            <a:r>
              <a:rPr lang="fr-FR" altLang="fr-FR" sz="1100" b="1" dirty="0">
                <a:latin typeface="Century Gothic" panose="020B0502020202020204" pitchFamily="34" charset="0"/>
              </a:rPr>
              <a:t>&gt;&gt;</a:t>
            </a:r>
            <a:r>
              <a:rPr lang="fr-FR" altLang="fr-FR" sz="1100" dirty="0">
                <a:latin typeface="Century Gothic" panose="020B0502020202020204" pitchFamily="34" charset="0"/>
              </a:rPr>
              <a:t> Au moment de votre </a:t>
            </a:r>
            <a:r>
              <a:rPr lang="fr-FR" altLang="fr-FR" sz="1100" b="1" dirty="0">
                <a:latin typeface="Century Gothic" panose="020B0502020202020204" pitchFamily="34" charset="0"/>
              </a:rPr>
              <a:t>inscription</a:t>
            </a:r>
            <a:br>
              <a:rPr lang="fr-FR" altLang="fr-FR" sz="1100" b="1" dirty="0">
                <a:latin typeface="Century Gothic" panose="020B0502020202020204" pitchFamily="34" charset="0"/>
              </a:rPr>
            </a:br>
            <a:r>
              <a:rPr lang="fr-FR" altLang="fr-FR" sz="1100" b="1" dirty="0">
                <a:latin typeface="Century Gothic" panose="020B0502020202020204" pitchFamily="34" charset="0"/>
              </a:rPr>
              <a:t>&gt;&gt;</a:t>
            </a:r>
            <a:r>
              <a:rPr lang="fr-FR" altLang="fr-FR" sz="1100" dirty="0">
                <a:latin typeface="Century Gothic" panose="020B0502020202020204" pitchFamily="34" charset="0"/>
              </a:rPr>
              <a:t> </a:t>
            </a:r>
            <a:r>
              <a:rPr lang="fr-FR" altLang="fr-FR" sz="1100" b="1" dirty="0">
                <a:latin typeface="Century Gothic" panose="020B0502020202020204" pitchFamily="34" charset="0"/>
              </a:rPr>
              <a:t>Suite à un échec </a:t>
            </a:r>
            <a:r>
              <a:rPr lang="fr-FR" altLang="fr-FR" sz="1100" dirty="0">
                <a:latin typeface="Century Gothic" panose="020B0502020202020204" pitchFamily="34" charset="0"/>
              </a:rPr>
              <a:t>lors de</a:t>
            </a:r>
            <a:br>
              <a:rPr lang="fr-FR" altLang="fr-FR" sz="1100" dirty="0">
                <a:latin typeface="Century Gothic" panose="020B0502020202020204" pitchFamily="34" charset="0"/>
              </a:rPr>
            </a:br>
            <a:r>
              <a:rPr lang="fr-FR" altLang="fr-FR" sz="1100" dirty="0">
                <a:latin typeface="Century Gothic" panose="020B0502020202020204" pitchFamily="34" charset="0"/>
              </a:rPr>
              <a:t>votre examen pratique </a:t>
            </a:r>
          </a:p>
        </p:txBody>
      </p:sp>
      <p:sp>
        <p:nvSpPr>
          <p:cNvPr id="26" name="Rectangle 25">
            <a:extLst>
              <a:ext uri="{FF2B5EF4-FFF2-40B4-BE49-F238E27FC236}">
                <a16:creationId xmlns:a16="http://schemas.microsoft.com/office/drawing/2014/main" id="{14F5BFAF-FBAA-44B5-8E09-DFE6F0D8AF47}"/>
              </a:ext>
            </a:extLst>
          </p:cNvPr>
          <p:cNvSpPr/>
          <p:nvPr/>
        </p:nvSpPr>
        <p:spPr>
          <a:xfrm>
            <a:off x="534304" y="2429120"/>
            <a:ext cx="2850452"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LES CONDITIONS ? </a:t>
            </a:r>
          </a:p>
        </p:txBody>
      </p:sp>
      <p:sp>
        <p:nvSpPr>
          <p:cNvPr id="16" name="Rectangle 15">
            <a:extLst>
              <a:ext uri="{FF2B5EF4-FFF2-40B4-BE49-F238E27FC236}">
                <a16:creationId xmlns:a16="http://schemas.microsoft.com/office/drawing/2014/main" id="{FC047E88-FCA5-4CE7-9B4D-29BC69BAE5F0}"/>
              </a:ext>
            </a:extLst>
          </p:cNvPr>
          <p:cNvSpPr/>
          <p:nvPr/>
        </p:nvSpPr>
        <p:spPr>
          <a:xfrm>
            <a:off x="1085690"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endParaRPr lang="fr-FR" altLang="fr-FR" sz="10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a:p>
            <a:pPr marL="171450" indent="-171450" fontAlgn="base">
              <a:buFontTx/>
              <a:buChar char="-"/>
            </a:pPr>
            <a:r>
              <a:rPr lang="fr-FR" altLang="fr-FR" sz="1000" dirty="0">
                <a:solidFill>
                  <a:srgbClr val="3D3E44"/>
                </a:solidFill>
                <a:latin typeface="Century Gothic" panose="020B0502020202020204" pitchFamily="34" charset="0"/>
              </a:rPr>
              <a:t>Être titulaire du </a:t>
            </a:r>
            <a:r>
              <a:rPr lang="fr-FR" altLang="fr-FR" sz="1000" b="1" dirty="0">
                <a:solidFill>
                  <a:srgbClr val="3D3E44"/>
                </a:solidFill>
                <a:latin typeface="Century Gothic" panose="020B0502020202020204" pitchFamily="34" charset="0"/>
              </a:rPr>
              <a:t>permis B depuis au moins 5 ans </a:t>
            </a:r>
            <a:r>
              <a:rPr lang="fr-FR" altLang="fr-FR" sz="1000" dirty="0">
                <a:solidFill>
                  <a:srgbClr val="3D3E44"/>
                </a:solidFill>
                <a:latin typeface="Century Gothic" panose="020B0502020202020204" pitchFamily="34" charset="0"/>
              </a:rPr>
              <a:t>(sans interruption)</a:t>
            </a:r>
          </a:p>
          <a:p>
            <a:pPr marL="171450" indent="-171450" fontAlgn="base">
              <a:buFontTx/>
              <a:buChar char="-"/>
            </a:pPr>
            <a:r>
              <a:rPr lang="fr-FR" altLang="fr-FR" sz="1000" dirty="0">
                <a:solidFill>
                  <a:srgbClr val="3D3E44"/>
                </a:solidFill>
                <a:latin typeface="Century Gothic" panose="020B0502020202020204" pitchFamily="34" charset="0"/>
              </a:rPr>
              <a:t>Obtenir </a:t>
            </a:r>
            <a:r>
              <a:rPr lang="fr-FR" altLang="fr-FR" sz="1000" b="1" dirty="0">
                <a:solidFill>
                  <a:srgbClr val="3D3E44"/>
                </a:solidFill>
                <a:latin typeface="Century Gothic" panose="020B0502020202020204" pitchFamily="34" charset="0"/>
              </a:rPr>
              <a:t>l'accord de son assureur</a:t>
            </a:r>
          </a:p>
          <a:p>
            <a:pPr marL="171450" indent="-171450" fontAlgn="base">
              <a:buFontTx/>
              <a:buChar char="-"/>
            </a:pPr>
            <a:r>
              <a:rPr lang="fr-FR" altLang="fr-FR" sz="1000" b="1" dirty="0">
                <a:solidFill>
                  <a:srgbClr val="3D3E44"/>
                </a:solidFill>
                <a:latin typeface="Century Gothic" panose="020B0502020202020204" pitchFamily="34" charset="0"/>
              </a:rPr>
              <a:t>Figurer dans le contrat </a:t>
            </a:r>
            <a:r>
              <a:rPr lang="fr-FR" altLang="fr-FR" sz="1000" dirty="0">
                <a:solidFill>
                  <a:srgbClr val="3D3E44"/>
                </a:solidFill>
                <a:latin typeface="Century Gothic" panose="020B0502020202020204" pitchFamily="34" charset="0"/>
              </a:rPr>
              <a:t>signé avec l'école de conduite</a:t>
            </a:r>
          </a:p>
          <a:p>
            <a:pPr fontAlgn="base"/>
            <a:endParaRPr lang="fr-FR" altLang="fr-FR" sz="1000" dirty="0">
              <a:solidFill>
                <a:srgbClr val="3D3E44"/>
              </a:solidFill>
              <a:latin typeface="Century Gothic" panose="020B0502020202020204" pitchFamily="34" charset="0"/>
            </a:endParaRPr>
          </a:p>
          <a:p>
            <a:pPr fontAlgn="base"/>
            <a:r>
              <a:rPr lang="fr-FR" altLang="fr-FR" sz="1000" b="1" u="sng" dirty="0">
                <a:solidFill>
                  <a:srgbClr val="3D3E44"/>
                </a:solidFill>
                <a:latin typeface="Century Gothic" panose="020B0502020202020204" pitchFamily="34" charset="0"/>
              </a:rPr>
              <a:t>A NOTER</a:t>
            </a:r>
          </a:p>
          <a:p>
            <a:pPr fontAlgn="base"/>
            <a:r>
              <a:rPr lang="fr-FR" altLang="fr-FR" sz="1000" i="1" dirty="0">
                <a:solidFill>
                  <a:srgbClr val="3D3E44"/>
                </a:solidFill>
                <a:latin typeface="Century Gothic" panose="020B0502020202020204" pitchFamily="34" charset="0"/>
              </a:rPr>
              <a:t>Il est possible d'avoir plusieurs accompagnateurs, également hors du cadre familial.</a:t>
            </a:r>
          </a:p>
        </p:txBody>
      </p:sp>
      <p:sp>
        <p:nvSpPr>
          <p:cNvPr id="32" name="Rectangle 31">
            <a:extLst>
              <a:ext uri="{FF2B5EF4-FFF2-40B4-BE49-F238E27FC236}">
                <a16:creationId xmlns:a16="http://schemas.microsoft.com/office/drawing/2014/main" id="{0EF72C85-83C0-4649-B2B0-BE92B57FF1B2}"/>
              </a:ext>
            </a:extLst>
          </p:cNvPr>
          <p:cNvSpPr/>
          <p:nvPr/>
        </p:nvSpPr>
        <p:spPr>
          <a:xfrm>
            <a:off x="3564192" y="4236958"/>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Comme pour le permis B classique, la </a:t>
            </a:r>
            <a:r>
              <a:rPr lang="fr-FR" altLang="fr-FR" sz="1000" b="1" dirty="0">
                <a:solidFill>
                  <a:srgbClr val="3D3E44"/>
                </a:solidFill>
                <a:latin typeface="Century Gothic" panose="020B0502020202020204" pitchFamily="34" charset="0"/>
              </a:rPr>
              <a:t>période probatoire est de 3 ans</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(6 points à l’obtention du permis et 12 points au bout de 3 ans sans infraction)</a:t>
            </a:r>
            <a:br>
              <a:rPr lang="fr-FR" altLang="fr-FR" sz="1000" dirty="0">
                <a:solidFill>
                  <a:srgbClr val="3D3E44"/>
                </a:solidFill>
                <a:latin typeface="Century Gothic" panose="020B0502020202020204" pitchFamily="34" charset="0"/>
              </a:rPr>
            </a:b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L’élève ne bénéficie pas nécessairement de tarifs préférentiels en souscrivant son assurance « jeune conducteur » </a:t>
            </a: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endParaRPr lang="fr-FR" altLang="fr-FR" sz="1000" i="1"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1090830"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CONDITIONS POUR L’ACCOMPAGNATEUR</a:t>
            </a:r>
          </a:p>
        </p:txBody>
      </p:sp>
      <p:sp>
        <p:nvSpPr>
          <p:cNvPr id="33" name="Rectangle 32">
            <a:extLst>
              <a:ext uri="{FF2B5EF4-FFF2-40B4-BE49-F238E27FC236}">
                <a16:creationId xmlns:a16="http://schemas.microsoft.com/office/drawing/2014/main" id="{4052276E-647E-4CDD-9F36-984D10D11F60}"/>
              </a:ext>
            </a:extLst>
          </p:cNvPr>
          <p:cNvSpPr/>
          <p:nvPr/>
        </p:nvSpPr>
        <p:spPr>
          <a:xfrm>
            <a:off x="3564192" y="4242513"/>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INFOS</a:t>
            </a:r>
            <a:br>
              <a:rPr lang="fr-FR" altLang="fr-FR" sz="900" b="1" dirty="0">
                <a:latin typeface="Century Gothic" panose="020B0502020202020204" pitchFamily="34" charset="0"/>
              </a:rPr>
            </a:br>
            <a:r>
              <a:rPr lang="fr-FR" altLang="fr-FR" sz="900" b="1" dirty="0">
                <a:latin typeface="Century Gothic" panose="020B0502020202020204" pitchFamily="34" charset="0"/>
              </a:rPr>
              <a:t>COMPLÉMENTAIRES</a:t>
            </a:r>
          </a:p>
        </p:txBody>
      </p:sp>
      <p:sp>
        <p:nvSpPr>
          <p:cNvPr id="19" name="ZoneTexte 18">
            <a:extLst>
              <a:ext uri="{FF2B5EF4-FFF2-40B4-BE49-F238E27FC236}">
                <a16:creationId xmlns:a16="http://schemas.microsoft.com/office/drawing/2014/main" id="{3E8A73D6-59A5-4573-A5DD-6C9E1FCA3C6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505475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0D19E9A2-07CE-41AC-B038-D67156A90809}"/>
              </a:ext>
            </a:extLst>
          </p:cNvPr>
          <p:cNvSpPr txBox="1"/>
          <p:nvPr/>
        </p:nvSpPr>
        <p:spPr>
          <a:xfrm>
            <a:off x="4608706" y="1313239"/>
            <a:ext cx="3908417" cy="577081"/>
          </a:xfrm>
          <a:prstGeom prst="rect">
            <a:avLst/>
          </a:prstGeom>
          <a:noFill/>
          <a:ln>
            <a:solidFill>
              <a:srgbClr val="2D2D2D"/>
            </a:solidFill>
          </a:ln>
        </p:spPr>
        <p:txBody>
          <a:bodyPr wrap="square" numCol="1" rtlCol="0">
            <a:spAutoFit/>
          </a:bodyPr>
          <a:lstStyle/>
          <a:p>
            <a:pPr defTabSz="342900"/>
            <a:r>
              <a:rPr lang="fr-FR" altLang="fr-FR" dirty="0">
                <a:solidFill>
                  <a:srgbClr val="D0363B"/>
                </a:solidFill>
                <a:latin typeface="Century Gothic" panose="020B0502020202020204" pitchFamily="34" charset="0"/>
              </a:rPr>
              <a:t>CER ALLAIN</a:t>
            </a:r>
          </a:p>
          <a:p>
            <a:pPr defTabSz="342900"/>
            <a:r>
              <a:rPr lang="fr-FR" altLang="fr-FR" sz="1350" dirty="0">
                <a:solidFill>
                  <a:prstClr val="black"/>
                </a:solidFill>
                <a:latin typeface="Century Gothic" panose="020B0502020202020204" pitchFamily="34" charset="0"/>
              </a:rPr>
              <a:t>FARGUES SAINT HILAIRE</a:t>
            </a:r>
          </a:p>
        </p:txBody>
      </p:sp>
      <p:sp>
        <p:nvSpPr>
          <p:cNvPr id="48" name="Rectangle : avec coins arrondis en diagonale 47">
            <a:extLst>
              <a:ext uri="{FF2B5EF4-FFF2-40B4-BE49-F238E27FC236}">
                <a16:creationId xmlns:a16="http://schemas.microsoft.com/office/drawing/2014/main" id="{FCD7685B-B614-4555-90F7-03F89213494A}"/>
              </a:ext>
            </a:extLst>
          </p:cNvPr>
          <p:cNvSpPr/>
          <p:nvPr/>
        </p:nvSpPr>
        <p:spPr>
          <a:xfrm>
            <a:off x="374798" y="2091781"/>
            <a:ext cx="2416708"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	HORAIRES DES</a:t>
            </a:r>
            <a:br>
              <a:rPr lang="fr-FR" altLang="fr-FR" sz="1050" dirty="0">
                <a:solidFill>
                  <a:prstClr val="black"/>
                </a:solidFill>
                <a:latin typeface="Century Gothic" panose="020B0502020202020204" pitchFamily="34" charset="0"/>
              </a:rPr>
            </a:br>
            <a:r>
              <a:rPr lang="fr-FR" altLang="fr-FR" sz="1050" dirty="0">
                <a:solidFill>
                  <a:prstClr val="black"/>
                </a:solidFill>
                <a:latin typeface="Century Gothic" panose="020B0502020202020204" pitchFamily="34" charset="0"/>
              </a:rPr>
              <a:t>	</a:t>
            </a:r>
            <a:r>
              <a:rPr lang="fr-FR" altLang="fr-FR" sz="1050" b="1" dirty="0">
                <a:solidFill>
                  <a:prstClr val="black"/>
                </a:solidFill>
                <a:latin typeface="Century Gothic" panose="020B0502020202020204" pitchFamily="34" charset="0"/>
              </a:rPr>
              <a:t>COURS DE CODE</a:t>
            </a:r>
          </a:p>
        </p:txBody>
      </p:sp>
      <p:sp>
        <p:nvSpPr>
          <p:cNvPr id="51" name="Rectangle : avec coins arrondis en diagonale 50">
            <a:extLst>
              <a:ext uri="{FF2B5EF4-FFF2-40B4-BE49-F238E27FC236}">
                <a16:creationId xmlns:a16="http://schemas.microsoft.com/office/drawing/2014/main" id="{DB515F97-67CC-465E-B237-A8B4E1984C3E}"/>
              </a:ext>
            </a:extLst>
          </p:cNvPr>
          <p:cNvSpPr/>
          <p:nvPr/>
        </p:nvSpPr>
        <p:spPr>
          <a:xfrm>
            <a:off x="5987844" y="2085440"/>
            <a:ext cx="2611070"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COURS DE CONDUITE</a:t>
            </a:r>
          </a:p>
        </p:txBody>
      </p:sp>
      <p:sp>
        <p:nvSpPr>
          <p:cNvPr id="54" name="ZoneTexte 53">
            <a:extLst>
              <a:ext uri="{FF2B5EF4-FFF2-40B4-BE49-F238E27FC236}">
                <a16:creationId xmlns:a16="http://schemas.microsoft.com/office/drawing/2014/main" id="{C4984F06-DBC1-4207-8C36-94C92F504674}"/>
              </a:ext>
            </a:extLst>
          </p:cNvPr>
          <p:cNvSpPr txBox="1"/>
          <p:nvPr/>
        </p:nvSpPr>
        <p:spPr>
          <a:xfrm>
            <a:off x="384245" y="3240900"/>
            <a:ext cx="3007454"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			        </a:t>
            </a: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			    18h00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			    18h00 – 19h00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		               18h00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		               18h00 </a:t>
            </a:r>
            <a:r>
              <a:rPr lang="fr-FR" altLang="fr-FR" sz="900">
                <a:solidFill>
                  <a:srgbClr val="D0363B"/>
                </a:solidFill>
                <a:latin typeface="Century Gothic" panose="020B0502020202020204" pitchFamily="34" charset="0"/>
              </a:rPr>
              <a:t>–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       </a:t>
            </a:r>
            <a:endParaRPr lang="fr-FR" altLang="fr-FR" sz="900" dirty="0">
              <a:solidFill>
                <a:prstClr val="black"/>
              </a:solidFill>
              <a:latin typeface="Century Gothic" panose="020B0502020202020204" pitchFamily="34" charset="0"/>
            </a:endParaRPr>
          </a:p>
        </p:txBody>
      </p:sp>
      <p:cxnSp>
        <p:nvCxnSpPr>
          <p:cNvPr id="55" name="Connecteur droit 54">
            <a:extLst>
              <a:ext uri="{FF2B5EF4-FFF2-40B4-BE49-F238E27FC236}">
                <a16:creationId xmlns:a16="http://schemas.microsoft.com/office/drawing/2014/main" id="{E077BE90-DA48-4295-89EA-5389481EBEC1}"/>
              </a:ext>
            </a:extLst>
          </p:cNvPr>
          <p:cNvCxnSpPr>
            <a:cxnSpLocks/>
          </p:cNvCxnSpPr>
          <p:nvPr/>
        </p:nvCxnSpPr>
        <p:spPr>
          <a:xfrm>
            <a:off x="2985149" y="3157860"/>
            <a:ext cx="0" cy="2171468"/>
          </a:xfrm>
          <a:prstGeom prst="line">
            <a:avLst/>
          </a:prstGeom>
        </p:spPr>
        <p:style>
          <a:lnRef idx="1">
            <a:schemeClr val="dk1"/>
          </a:lnRef>
          <a:fillRef idx="0">
            <a:schemeClr val="dk1"/>
          </a:fillRef>
          <a:effectRef idx="0">
            <a:schemeClr val="dk1"/>
          </a:effectRef>
          <a:fontRef idx="minor">
            <a:schemeClr val="tx1"/>
          </a:fontRef>
        </p:style>
      </p:cxnSp>
      <p:sp>
        <p:nvSpPr>
          <p:cNvPr id="58" name="ZoneTexte 57">
            <a:extLst>
              <a:ext uri="{FF2B5EF4-FFF2-40B4-BE49-F238E27FC236}">
                <a16:creationId xmlns:a16="http://schemas.microsoft.com/office/drawing/2014/main" id="{F8D326C1-89E2-46DF-B7C5-0EFA6E1559D4}"/>
              </a:ext>
            </a:extLst>
          </p:cNvPr>
          <p:cNvSpPr txBox="1"/>
          <p:nvPr/>
        </p:nvSpPr>
        <p:spPr>
          <a:xfrm>
            <a:off x="934929" y="2862152"/>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59" name="ZoneTexte 58">
            <a:extLst>
              <a:ext uri="{FF2B5EF4-FFF2-40B4-BE49-F238E27FC236}">
                <a16:creationId xmlns:a16="http://schemas.microsoft.com/office/drawing/2014/main" id="{EC26C872-628E-47D2-B1BD-F86E3A07D092}"/>
              </a:ext>
            </a:extLst>
          </p:cNvPr>
          <p:cNvSpPr txBox="1"/>
          <p:nvPr/>
        </p:nvSpPr>
        <p:spPr>
          <a:xfrm>
            <a:off x="1765954" y="2862152"/>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60" name="ZoneTexte 59">
            <a:extLst>
              <a:ext uri="{FF2B5EF4-FFF2-40B4-BE49-F238E27FC236}">
                <a16:creationId xmlns:a16="http://schemas.microsoft.com/office/drawing/2014/main" id="{1CBEA863-8AAC-4E96-99EE-0A7A36BD32E6}"/>
              </a:ext>
            </a:extLst>
          </p:cNvPr>
          <p:cNvSpPr txBox="1"/>
          <p:nvPr/>
        </p:nvSpPr>
        <p:spPr>
          <a:xfrm>
            <a:off x="6027718" y="3228354"/>
            <a:ext cx="2694956"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FERME                     14h00 – 18h00 </a:t>
            </a: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09h00 – 13h00        14h00 – 20h00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09h00 – 13h00         14h00 – 20h00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09h00 – 13h00          14h00 – 20h00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09h00 – 13h00        14h00 – 20h00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09h00 – 13h00        14h00 – 18h00 </a:t>
            </a:r>
            <a:endParaRPr lang="fr-FR" altLang="fr-FR" sz="900" dirty="0">
              <a:solidFill>
                <a:prstClr val="black"/>
              </a:solidFill>
              <a:latin typeface="Century Gothic" panose="020B0502020202020204" pitchFamily="34" charset="0"/>
            </a:endParaRPr>
          </a:p>
        </p:txBody>
      </p:sp>
      <p:sp>
        <p:nvSpPr>
          <p:cNvPr id="61" name="ZoneTexte 60">
            <a:extLst>
              <a:ext uri="{FF2B5EF4-FFF2-40B4-BE49-F238E27FC236}">
                <a16:creationId xmlns:a16="http://schemas.microsoft.com/office/drawing/2014/main" id="{12721AB2-F5D4-4E63-A1BF-40281803E736}"/>
              </a:ext>
            </a:extLst>
          </p:cNvPr>
          <p:cNvSpPr txBox="1"/>
          <p:nvPr/>
        </p:nvSpPr>
        <p:spPr>
          <a:xfrm>
            <a:off x="6635778" y="2860803"/>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62" name="ZoneTexte 61">
            <a:extLst>
              <a:ext uri="{FF2B5EF4-FFF2-40B4-BE49-F238E27FC236}">
                <a16:creationId xmlns:a16="http://schemas.microsoft.com/office/drawing/2014/main" id="{9B3175DB-C5AF-4677-914D-BCDAE94DD208}"/>
              </a:ext>
            </a:extLst>
          </p:cNvPr>
          <p:cNvSpPr txBox="1"/>
          <p:nvPr/>
        </p:nvSpPr>
        <p:spPr>
          <a:xfrm>
            <a:off x="7491571" y="2868920"/>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pic>
        <p:nvPicPr>
          <p:cNvPr id="65" name="Image 64">
            <a:extLst>
              <a:ext uri="{FF2B5EF4-FFF2-40B4-BE49-F238E27FC236}">
                <a16:creationId xmlns:a16="http://schemas.microsoft.com/office/drawing/2014/main" id="{3AE5FE52-6330-4EAC-A804-318CE096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4" y="2196087"/>
            <a:ext cx="444619" cy="444619"/>
          </a:xfrm>
          <a:prstGeom prst="rect">
            <a:avLst/>
          </a:prstGeom>
        </p:spPr>
      </p:pic>
      <p:pic>
        <p:nvPicPr>
          <p:cNvPr id="67" name="Image 66">
            <a:extLst>
              <a:ext uri="{FF2B5EF4-FFF2-40B4-BE49-F238E27FC236}">
                <a16:creationId xmlns:a16="http://schemas.microsoft.com/office/drawing/2014/main" id="{BEDC6A55-34F2-4396-90CD-61E9873E0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604" y="2176921"/>
            <a:ext cx="458768" cy="458401"/>
          </a:xfrm>
          <a:prstGeom prst="rect">
            <a:avLst/>
          </a:prstGeom>
        </p:spPr>
      </p:pic>
      <p:sp>
        <p:nvSpPr>
          <p:cNvPr id="16" name="Rectangle : avec coins arrondis en diagonale 47">
            <a:extLst>
              <a:ext uri="{FF2B5EF4-FFF2-40B4-BE49-F238E27FC236}">
                <a16:creationId xmlns:a16="http://schemas.microsoft.com/office/drawing/2014/main" id="{FCD7685B-B614-4555-90F7-03F89213494A}"/>
              </a:ext>
            </a:extLst>
          </p:cNvPr>
          <p:cNvSpPr/>
          <p:nvPr/>
        </p:nvSpPr>
        <p:spPr>
          <a:xfrm>
            <a:off x="3104741" y="2069875"/>
            <a:ext cx="2664405"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TESTS DE CODE</a:t>
            </a:r>
          </a:p>
        </p:txBody>
      </p:sp>
      <p:sp>
        <p:nvSpPr>
          <p:cNvPr id="17" name="ZoneTexte 16">
            <a:extLst>
              <a:ext uri="{FF2B5EF4-FFF2-40B4-BE49-F238E27FC236}">
                <a16:creationId xmlns:a16="http://schemas.microsoft.com/office/drawing/2014/main" id="{C4984F06-DBC1-4207-8C36-94C92F504674}"/>
              </a:ext>
            </a:extLst>
          </p:cNvPr>
          <p:cNvSpPr txBox="1"/>
          <p:nvPr/>
        </p:nvSpPr>
        <p:spPr>
          <a:xfrm>
            <a:off x="3223079" y="3245017"/>
            <a:ext cx="2600420"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		          18h00 – 20h00 </a:t>
            </a: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		          17h00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		          16h00 – 19h00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		          18h00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		          18h00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10h00 – 12h00        </a:t>
            </a:r>
            <a:endParaRPr lang="fr-FR" altLang="fr-FR" sz="900" dirty="0">
              <a:solidFill>
                <a:prstClr val="black"/>
              </a:solidFill>
              <a:latin typeface="Century Gothic" panose="020B0502020202020204" pitchFamily="34" charset="0"/>
            </a:endParaRPr>
          </a:p>
        </p:txBody>
      </p:sp>
      <p:cxnSp>
        <p:nvCxnSpPr>
          <p:cNvPr id="18" name="Connecteur droit 17">
            <a:extLst>
              <a:ext uri="{FF2B5EF4-FFF2-40B4-BE49-F238E27FC236}">
                <a16:creationId xmlns:a16="http://schemas.microsoft.com/office/drawing/2014/main" id="{E077BE90-DA48-4295-89EA-5389481EBEC1}"/>
              </a:ext>
            </a:extLst>
          </p:cNvPr>
          <p:cNvCxnSpPr>
            <a:cxnSpLocks/>
          </p:cNvCxnSpPr>
          <p:nvPr/>
        </p:nvCxnSpPr>
        <p:spPr>
          <a:xfrm>
            <a:off x="5849268" y="3188920"/>
            <a:ext cx="0" cy="2171468"/>
          </a:xfrm>
          <a:prstGeom prst="line">
            <a:avLst/>
          </a:prstGeom>
        </p:spPr>
        <p:style>
          <a:lnRef idx="1">
            <a:schemeClr val="dk1"/>
          </a:lnRef>
          <a:fillRef idx="0">
            <a:schemeClr val="dk1"/>
          </a:fillRef>
          <a:effectRef idx="0">
            <a:schemeClr val="dk1"/>
          </a:effectRef>
          <a:fontRef idx="minor">
            <a:schemeClr val="tx1"/>
          </a:fontRef>
        </p:style>
      </p:cxnSp>
      <p:sp>
        <p:nvSpPr>
          <p:cNvPr id="19" name="ZoneTexte 18">
            <a:extLst>
              <a:ext uri="{FF2B5EF4-FFF2-40B4-BE49-F238E27FC236}">
                <a16:creationId xmlns:a16="http://schemas.microsoft.com/office/drawing/2014/main" id="{F8D326C1-89E2-46DF-B7C5-0EFA6E1559D4}"/>
              </a:ext>
            </a:extLst>
          </p:cNvPr>
          <p:cNvSpPr txBox="1"/>
          <p:nvPr/>
        </p:nvSpPr>
        <p:spPr>
          <a:xfrm>
            <a:off x="3663217" y="2865501"/>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20" name="ZoneTexte 19">
            <a:extLst>
              <a:ext uri="{FF2B5EF4-FFF2-40B4-BE49-F238E27FC236}">
                <a16:creationId xmlns:a16="http://schemas.microsoft.com/office/drawing/2014/main" id="{EC26C872-628E-47D2-B1BD-F86E3A07D092}"/>
              </a:ext>
            </a:extLst>
          </p:cNvPr>
          <p:cNvSpPr txBox="1"/>
          <p:nvPr/>
        </p:nvSpPr>
        <p:spPr>
          <a:xfrm>
            <a:off x="4663540" y="2860804"/>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22" name="ZoneTexte 21">
            <a:extLst>
              <a:ext uri="{FF2B5EF4-FFF2-40B4-BE49-F238E27FC236}">
                <a16:creationId xmlns:a16="http://schemas.microsoft.com/office/drawing/2014/main" id="{CDC34E6B-304D-47D7-8AF9-4BC6CF90058B}"/>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DU LABEL DE L’ETAT</a:t>
            </a:r>
          </a:p>
        </p:txBody>
      </p:sp>
      <p:pic>
        <p:nvPicPr>
          <p:cNvPr id="23" name="Image 22">
            <a:extLst>
              <a:ext uri="{FF2B5EF4-FFF2-40B4-BE49-F238E27FC236}">
                <a16:creationId xmlns:a16="http://schemas.microsoft.com/office/drawing/2014/main" id="{03B935B0-45A8-4588-AD7A-063881508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769" y="2170920"/>
            <a:ext cx="458768" cy="458401"/>
          </a:xfrm>
          <a:prstGeom prst="rect">
            <a:avLst/>
          </a:prstGeom>
        </p:spPr>
      </p:pic>
      <p:sp>
        <p:nvSpPr>
          <p:cNvPr id="21" name="ZoneTexte 20">
            <a:extLst>
              <a:ext uri="{FF2B5EF4-FFF2-40B4-BE49-F238E27FC236}">
                <a16:creationId xmlns:a16="http://schemas.microsoft.com/office/drawing/2014/main" id="{78A7AA0C-AD70-40C2-8F0C-05A35DCC159B}"/>
              </a:ext>
            </a:extLst>
          </p:cNvPr>
          <p:cNvSpPr txBox="1"/>
          <p:nvPr/>
        </p:nvSpPr>
        <p:spPr>
          <a:xfrm>
            <a:off x="2221576" y="2189211"/>
            <a:ext cx="266707" cy="371452"/>
          </a:xfrm>
          <a:prstGeom prst="rect">
            <a:avLst/>
          </a:prstGeom>
          <a:noFill/>
        </p:spPr>
        <p:txBody>
          <a:bodyPr wrap="square" numCol="1" rtlCol="0">
            <a:spAutoFit/>
          </a:bodyPr>
          <a:lstStyle/>
          <a:p>
            <a:r>
              <a:rPr lang="fr-FR" altLang="fr-FR" dirty="0">
                <a:latin typeface="Century Gothic" panose="020B0502020202020204" pitchFamily="34" charset="0"/>
              </a:rPr>
              <a:t>*</a:t>
            </a:r>
            <a:endParaRPr lang="fr-FR" altLang="fr-FR" dirty="0"/>
          </a:p>
        </p:txBody>
      </p:sp>
      <p:sp>
        <p:nvSpPr>
          <p:cNvPr id="24" name="ZoneTexte 23">
            <a:extLst>
              <a:ext uri="{FF2B5EF4-FFF2-40B4-BE49-F238E27FC236}">
                <a16:creationId xmlns:a16="http://schemas.microsoft.com/office/drawing/2014/main" id="{24C43BB9-C1A4-4881-B3DA-136A44C052CB}"/>
              </a:ext>
            </a:extLst>
          </p:cNvPr>
          <p:cNvSpPr txBox="1"/>
          <p:nvPr/>
        </p:nvSpPr>
        <p:spPr>
          <a:xfrm>
            <a:off x="934929" y="5456669"/>
            <a:ext cx="7068425" cy="477054"/>
          </a:xfrm>
          <a:prstGeom prst="rect">
            <a:avLst/>
          </a:prstGeom>
          <a:noFill/>
        </p:spPr>
        <p:txBody>
          <a:bodyPr wrap="square" numCol="1" rtlCol="0">
            <a:spAutoFit/>
          </a:bodyPr>
          <a:lstStyle/>
          <a:p>
            <a:pPr algn="ctr"/>
            <a:r>
              <a:rPr lang="fr-FR" altLang="fr-FR" sz="1400" dirty="0">
                <a:latin typeface="Century Gothic" panose="020B0502020202020204" pitchFamily="34" charset="0"/>
              </a:rPr>
              <a:t>*</a:t>
            </a:r>
            <a:r>
              <a:rPr lang="fr-FR" altLang="fr-FR" sz="1100" b="1" dirty="0">
                <a:latin typeface="Century Gothic" panose="020B0502020202020204" pitchFamily="34" charset="0"/>
              </a:rPr>
              <a:t>Les cours de code sont </a:t>
            </a:r>
            <a:r>
              <a:rPr lang="fr-FR" altLang="fr-FR" sz="1100" b="1" dirty="0">
                <a:solidFill>
                  <a:prstClr val="black"/>
                </a:solidFill>
                <a:latin typeface="Century Gothic" panose="020B0502020202020204" pitchFamily="34" charset="0"/>
              </a:rPr>
              <a:t>dispensés en présentiel par des enseignants de la conduite et de la sécurité routière titulaires d’une autorisation d’enseigner en cours de validité. </a:t>
            </a:r>
            <a:endParaRPr lang="fr-FR" altLang="fr-FR" sz="1400" b="1" dirty="0">
              <a:latin typeface="Century Gothic" panose="020B0502020202020204" pitchFamily="34" charset="0"/>
            </a:endParaRPr>
          </a:p>
        </p:txBody>
      </p:sp>
    </p:spTree>
    <p:extLst>
      <p:ext uri="{BB962C8B-B14F-4D97-AF65-F5344CB8AC3E}">
        <p14:creationId xmlns:p14="http://schemas.microsoft.com/office/powerpoint/2010/main" val="402087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id="{C85A922B-E031-4157-AD72-F60519EDF947}"/>
              </a:ext>
            </a:extLst>
          </p:cNvPr>
          <p:cNvSpPr/>
          <p:nvPr/>
        </p:nvSpPr>
        <p:spPr>
          <a:xfrm>
            <a:off x="302003" y="1711354"/>
            <a:ext cx="7088697" cy="4723002"/>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pic>
        <p:nvPicPr>
          <p:cNvPr id="5" name="Image 4">
            <a:extLst>
              <a:ext uri="{FF2B5EF4-FFF2-40B4-BE49-F238E27FC236}">
                <a16:creationId xmlns:a16="http://schemas.microsoft.com/office/drawing/2014/main"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3885" y="5335398"/>
            <a:ext cx="2658231" cy="1098958"/>
          </a:xfrm>
          <a:prstGeom prst="rect">
            <a:avLst/>
          </a:prstGeom>
        </p:spPr>
      </p:pic>
      <p:pic>
        <p:nvPicPr>
          <p:cNvPr id="7" name="Image 6">
            <a:extLst>
              <a:ext uri="{FF2B5EF4-FFF2-40B4-BE49-F238E27FC236}">
                <a16:creationId xmlns:a16="http://schemas.microsoft.com/office/drawing/2014/main"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616" y="5128819"/>
            <a:ext cx="1261774" cy="1261774"/>
          </a:xfrm>
          <a:prstGeom prst="rect">
            <a:avLst/>
          </a:prstGeom>
        </p:spPr>
      </p:pic>
      <p:pic>
        <p:nvPicPr>
          <p:cNvPr id="9" name="Image 8">
            <a:extLst>
              <a:ext uri="{FF2B5EF4-FFF2-40B4-BE49-F238E27FC236}">
                <a16:creationId xmlns:a16="http://schemas.microsoft.com/office/drawing/2014/main" id="{9F7DAA05-EC58-40D1-80B6-961DC4E25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94" y="5084392"/>
            <a:ext cx="1350627" cy="1350627"/>
          </a:xfrm>
          <a:prstGeom prst="rect">
            <a:avLst/>
          </a:prstGeom>
        </p:spPr>
      </p:pic>
      <p:sp>
        <p:nvSpPr>
          <p:cNvPr id="8" name="ZoneTexte 7">
            <a:extLst>
              <a:ext uri="{FF2B5EF4-FFF2-40B4-BE49-F238E27FC236}">
                <a16:creationId xmlns:a16="http://schemas.microsoft.com/office/drawing/2014/main" id="{A3164A40-5E09-4285-B6EB-706FA8A98868}"/>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1.5 DU LABEL DE L’ETAT</a:t>
            </a:r>
          </a:p>
        </p:txBody>
      </p:sp>
      <p:sp>
        <p:nvSpPr>
          <p:cNvPr id="10" name="ZoneTexte 9">
            <a:extLst>
              <a:ext uri="{FF2B5EF4-FFF2-40B4-BE49-F238E27FC236}">
                <a16:creationId xmlns:a16="http://schemas.microsoft.com/office/drawing/2014/main" id="{F38AAFC2-1197-4552-9328-078E2FECCA68}"/>
              </a:ext>
            </a:extLst>
          </p:cNvPr>
          <p:cNvSpPr txBox="1"/>
          <p:nvPr/>
        </p:nvSpPr>
        <p:spPr>
          <a:xfrm>
            <a:off x="2370338" y="1096551"/>
            <a:ext cx="6060597" cy="3416320"/>
          </a:xfrm>
          <a:prstGeom prst="rect">
            <a:avLst/>
          </a:prstGeom>
          <a:noFill/>
          <a:ln w="9525">
            <a:solidFill>
              <a:schemeClr val="tx1"/>
            </a:solidFill>
          </a:ln>
        </p:spPr>
        <p:txBody>
          <a:bodyPr wrap="square" numCol="1" rtlCol="0">
            <a:spAutoFit/>
          </a:bodyPr>
          <a:lstStyle/>
          <a:p>
            <a:pPr algn="just"/>
            <a:r>
              <a:rPr lang="fr-FR" altLang="fr-FR" dirty="0">
                <a:latin typeface="Century Gothic" panose="020B0502020202020204" pitchFamily="34" charset="0"/>
              </a:rPr>
              <a:t>Nous pouvons vous remettre, sur simple demande, les éléments suivants :</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copie du règlement intérieur</a:t>
            </a:r>
            <a:br>
              <a:rPr lang="fr-FR" altLang="fr-FR" dirty="0">
                <a:latin typeface="Century Gothic" panose="020B0502020202020204" pitchFamily="34" charset="0"/>
              </a:rPr>
            </a:br>
            <a:r>
              <a:rPr lang="fr-FR" altLang="fr-FR" dirty="0">
                <a:latin typeface="Century Gothic" panose="020B0502020202020204" pitchFamily="34" charset="0"/>
              </a:rPr>
              <a:t>- Le bilan annuel de nos résultats &amp; taux de réussite par formation </a:t>
            </a:r>
          </a:p>
          <a:p>
            <a:pPr algn="just"/>
            <a:r>
              <a:rPr lang="fr-FR" dirty="0">
                <a:latin typeface="Century Gothic" panose="020B0502020202020204" pitchFamily="34" charset="0"/>
              </a:rPr>
              <a:t>- Le nombre moyen d'heures de formation correspondant aux taux de réussite en première et en deuxième présentation.</a:t>
            </a:r>
          </a:p>
          <a:p>
            <a:pPr algn="just"/>
            <a:br>
              <a:rPr lang="fr-FR" altLang="fr-FR" dirty="0">
                <a:latin typeface="Century Gothic" panose="020B0502020202020204" pitchFamily="34" charset="0"/>
              </a:rPr>
            </a:br>
            <a:r>
              <a:rPr lang="fr-FR" altLang="fr-FR" dirty="0">
                <a:latin typeface="Century Gothic" panose="020B0502020202020204" pitchFamily="34" charset="0"/>
              </a:rPr>
              <a:t>- Une synthèse des résultats des questionnaires de satisfaction</a:t>
            </a:r>
          </a:p>
        </p:txBody>
      </p:sp>
    </p:spTree>
    <p:extLst>
      <p:ext uri="{BB962C8B-B14F-4D97-AF65-F5344CB8AC3E}">
        <p14:creationId xmlns:p14="http://schemas.microsoft.com/office/powerpoint/2010/main" val="4203605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
        <p:nvSpPr>
          <p:cNvPr id="6" name="ZoneTexte 5">
            <a:extLst>
              <a:ext uri="{FF2B5EF4-FFF2-40B4-BE49-F238E27FC236}">
                <a16:creationId xmlns:a16="http://schemas.microsoft.com/office/drawing/2014/main" id="{99EEF474-66E7-46E3-8015-8B684784445A}"/>
              </a:ext>
            </a:extLst>
          </p:cNvPr>
          <p:cNvSpPr txBox="1"/>
          <p:nvPr/>
        </p:nvSpPr>
        <p:spPr>
          <a:xfrm>
            <a:off x="1914165" y="1200150"/>
            <a:ext cx="5391510" cy="3077766"/>
          </a:xfrm>
          <a:prstGeom prst="rect">
            <a:avLst/>
          </a:prstGeom>
          <a:noFill/>
          <a:ln w="6350">
            <a:noFill/>
          </a:ln>
        </p:spPr>
        <p:txBody>
          <a:bodyPr wrap="square" numCol="1" rtlCol="0">
            <a:spAutoFit/>
          </a:bodyPr>
          <a:lstStyle/>
          <a:p>
            <a:pPr algn="ctr"/>
            <a:r>
              <a:rPr lang="fr-FR" altLang="fr-FR" sz="3200" dirty="0">
                <a:solidFill>
                  <a:schemeClr val="bg1"/>
                </a:solidFill>
                <a:latin typeface="Century Gothic" panose="020B0502020202020204" pitchFamily="34" charset="0"/>
              </a:rPr>
              <a:t>CONTACT</a:t>
            </a:r>
          </a:p>
          <a:p>
            <a:pPr algn="ctr"/>
            <a:endParaRPr lang="fr-FR" altLang="fr-FR" sz="3600" dirty="0">
              <a:solidFill>
                <a:schemeClr val="bg1"/>
              </a:solidFill>
              <a:latin typeface="Century Gothic" panose="020B0502020202020204" pitchFamily="34" charset="0"/>
            </a:endParaRPr>
          </a:p>
          <a:p>
            <a:pPr algn="ctr"/>
            <a:r>
              <a:rPr lang="fr-FR" altLang="fr-FR" sz="3600" b="1" dirty="0">
                <a:solidFill>
                  <a:schemeClr val="bg1"/>
                </a:solidFill>
                <a:latin typeface="Century Gothic" panose="020B0502020202020204" pitchFamily="34" charset="0"/>
              </a:rPr>
              <a:t> CER ALLAIN</a:t>
            </a:r>
          </a:p>
          <a:p>
            <a:pPr algn="ctr"/>
            <a:r>
              <a:rPr lang="fr-FR" altLang="fr-FR" dirty="0">
                <a:solidFill>
                  <a:schemeClr val="bg1"/>
                </a:solidFill>
                <a:latin typeface="Century Gothic" panose="020B0502020202020204" pitchFamily="34" charset="0"/>
              </a:rPr>
              <a:t>42 Avenue de l’Entre Deux Mers</a:t>
            </a:r>
          </a:p>
          <a:p>
            <a:pPr algn="ctr"/>
            <a:r>
              <a:rPr lang="fr-FR" altLang="fr-FR" dirty="0">
                <a:solidFill>
                  <a:schemeClr val="bg1"/>
                </a:solidFill>
                <a:latin typeface="Century Gothic" panose="020B0502020202020204" pitchFamily="34" charset="0"/>
              </a:rPr>
              <a:t>33370 FARGUES ST HILAIRE </a:t>
            </a:r>
          </a:p>
          <a:p>
            <a:pPr algn="ctr"/>
            <a:r>
              <a:rPr lang="fr-FR" altLang="fr-FR" dirty="0">
                <a:solidFill>
                  <a:schemeClr val="bg1"/>
                </a:solidFill>
                <a:latin typeface="Century Gothic" panose="020B0502020202020204" pitchFamily="34" charset="0"/>
                <a:hlinkClick r:id="rId3"/>
              </a:rPr>
              <a:t>Michel.cerallain@sfr.fr</a:t>
            </a:r>
            <a:r>
              <a:rPr lang="fr-FR" altLang="fr-FR" dirty="0">
                <a:solidFill>
                  <a:schemeClr val="bg1"/>
                </a:solidFill>
                <a:latin typeface="Century Gothic" panose="020B0502020202020204" pitchFamily="34" charset="0"/>
              </a:rPr>
              <a:t>	</a:t>
            </a:r>
          </a:p>
          <a:p>
            <a:pPr algn="ctr"/>
            <a:r>
              <a:rPr lang="fr-FR" altLang="fr-FR" dirty="0">
                <a:solidFill>
                  <a:schemeClr val="bg1"/>
                </a:solidFill>
                <a:latin typeface="Century Gothic" panose="020B0502020202020204" pitchFamily="34" charset="0"/>
              </a:rPr>
              <a:t>05.56.72.68.98</a:t>
            </a:r>
          </a:p>
          <a:p>
            <a:pPr algn="ctr"/>
            <a:endParaRPr lang="fr-FR" altLang="fr-FR" dirty="0">
              <a:solidFill>
                <a:schemeClr val="bg1"/>
              </a:solidFill>
              <a:latin typeface="Century Gothic" panose="020B0502020202020204" pitchFamily="34" charset="0"/>
            </a:endParaRPr>
          </a:p>
        </p:txBody>
      </p:sp>
      <p:cxnSp>
        <p:nvCxnSpPr>
          <p:cNvPr id="3" name="Connecteur droit 2"/>
          <p:cNvCxnSpPr/>
          <p:nvPr/>
        </p:nvCxnSpPr>
        <p:spPr>
          <a:xfrm flipV="1">
            <a:off x="1743075" y="923313"/>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743075" y="4392860"/>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9EEF474-66E7-46E3-8015-8B684784445A}"/>
              </a:ext>
            </a:extLst>
          </p:cNvPr>
          <p:cNvSpPr txBox="1"/>
          <p:nvPr/>
        </p:nvSpPr>
        <p:spPr>
          <a:xfrm>
            <a:off x="264313" y="6141624"/>
            <a:ext cx="3658151" cy="319190"/>
          </a:xfrm>
          <a:prstGeom prst="rect">
            <a:avLst/>
          </a:prstGeom>
          <a:noFill/>
          <a:ln w="6350">
            <a:solidFill>
              <a:schemeClr val="bg1"/>
            </a:solidFill>
          </a:ln>
        </p:spPr>
        <p:txBody>
          <a:bodyPr wrap="square" numCol="1" rtlCol="0">
            <a:spAutoFit/>
          </a:bodyPr>
          <a:lstStyle/>
          <a:p>
            <a:pPr algn="ctr"/>
            <a:r>
              <a:rPr lang="fr-FR" altLang="fr-FR" sz="1400" dirty="0">
                <a:solidFill>
                  <a:schemeClr val="bg1"/>
                </a:solidFill>
                <a:latin typeface="Century Gothic" panose="020B0502020202020204" pitchFamily="34" charset="0"/>
              </a:rPr>
              <a:t>N° D’AGRÉMENT : E 1703300070</a:t>
            </a:r>
          </a:p>
        </p:txBody>
      </p:sp>
      <p:sp>
        <p:nvSpPr>
          <p:cNvPr id="10" name="ZoneTexte 9">
            <a:extLst>
              <a:ext uri="{FF2B5EF4-FFF2-40B4-BE49-F238E27FC236}">
                <a16:creationId xmlns:a16="http://schemas.microsoft.com/office/drawing/2014/main" id="{95521347-69B4-458B-B5A4-E432037B9397}"/>
              </a:ext>
            </a:extLst>
          </p:cNvPr>
          <p:cNvSpPr txBox="1"/>
          <p:nvPr/>
        </p:nvSpPr>
        <p:spPr>
          <a:xfrm>
            <a:off x="185408" y="4392390"/>
            <a:ext cx="6358566" cy="1785104"/>
          </a:xfrm>
          <a:prstGeom prst="rect">
            <a:avLst/>
          </a:prstGeom>
          <a:noFill/>
          <a:ln w="6350">
            <a:noFill/>
          </a:ln>
        </p:spPr>
        <p:txBody>
          <a:bodyPr wrap="square" numCol="1" rtlCol="0">
            <a:spAutoFit/>
          </a:bodyPr>
          <a:lstStyle/>
          <a:p>
            <a:r>
              <a:rPr lang="fr-FR" altLang="fr-FR" sz="1600" dirty="0">
                <a:solidFill>
                  <a:schemeClr val="bg1"/>
                </a:solidFill>
                <a:latin typeface="Century Gothic" panose="020B0502020202020204" pitchFamily="34" charset="0"/>
              </a:rPr>
              <a:t>Pour tout renseignement, notre agence vous accueille:</a:t>
            </a:r>
          </a:p>
          <a:p>
            <a:endParaRPr lang="fr-FR" altLang="fr-FR" sz="1600" dirty="0">
              <a:solidFill>
                <a:schemeClr val="bg1"/>
              </a:solidFill>
              <a:latin typeface="Century Gothic" panose="020B0502020202020204" pitchFamily="34" charset="0"/>
            </a:endParaRPr>
          </a:p>
          <a:p>
            <a:r>
              <a:rPr lang="fr-FR" altLang="fr-FR" sz="1600" dirty="0">
                <a:solidFill>
                  <a:schemeClr val="bg1"/>
                </a:solidFill>
                <a:latin typeface="Century Gothic" panose="020B0502020202020204" pitchFamily="34" charset="0"/>
              </a:rPr>
              <a:t>Lundi 18h à 20h</a:t>
            </a:r>
          </a:p>
          <a:p>
            <a:r>
              <a:rPr lang="fr-FR" altLang="fr-FR" sz="1600" dirty="0">
                <a:solidFill>
                  <a:schemeClr val="bg1"/>
                </a:solidFill>
                <a:latin typeface="Century Gothic" panose="020B0502020202020204" pitchFamily="34" charset="0"/>
              </a:rPr>
              <a:t>Mardi, Jeudi et Vendredi 17h à 19h</a:t>
            </a:r>
          </a:p>
          <a:p>
            <a:r>
              <a:rPr lang="fr-FR" altLang="fr-FR" sz="1600" dirty="0">
                <a:solidFill>
                  <a:schemeClr val="bg1"/>
                </a:solidFill>
                <a:latin typeface="Century Gothic" panose="020B0502020202020204" pitchFamily="34" charset="0"/>
              </a:rPr>
              <a:t>Mercredi 16h à 19h</a:t>
            </a:r>
          </a:p>
          <a:p>
            <a:r>
              <a:rPr lang="fr-FR" altLang="fr-FR" sz="1600" dirty="0">
                <a:solidFill>
                  <a:schemeClr val="bg1"/>
                </a:solidFill>
                <a:latin typeface="Century Gothic" panose="020B0502020202020204" pitchFamily="34" charset="0"/>
              </a:rPr>
              <a:t>Samedi 10h à 12h</a:t>
            </a:r>
          </a:p>
          <a:p>
            <a:endParaRPr lang="fr-FR" altLang="fr-FR" sz="1400" dirty="0">
              <a:latin typeface="Century Gothic" panose="020B0502020202020204" pitchFamily="34" charset="0"/>
            </a:endParaRPr>
          </a:p>
        </p:txBody>
      </p:sp>
    </p:spTree>
    <p:extLst>
      <p:ext uri="{BB962C8B-B14F-4D97-AF65-F5344CB8AC3E}">
        <p14:creationId xmlns:p14="http://schemas.microsoft.com/office/powerpoint/2010/main" val="315636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56012" y="1726164"/>
            <a:ext cx="7889185" cy="4157801"/>
          </a:xfrm>
        </p:spPr>
        <p:txBody>
          <a:bodyPr numCol="1">
            <a:normAutofit/>
          </a:bodyPr>
          <a:lstStyle/>
          <a:p>
            <a:pPr marL="0" indent="0" algn="just">
              <a:lnSpc>
                <a:spcPct val="100000"/>
              </a:lnSpc>
              <a:buNone/>
            </a:pPr>
            <a:r>
              <a:rPr lang="fr-FR" altLang="fr-FR" sz="2000" dirty="0">
                <a:latin typeface="Century Gothic" panose="020B0502020202020204" pitchFamily="34" charset="0"/>
              </a:rPr>
              <a:t>L’association des </a:t>
            </a:r>
            <a:r>
              <a:rPr lang="fr-FR" altLang="fr-FR" sz="2000" dirty="0">
                <a:solidFill>
                  <a:srgbClr val="D0363B"/>
                </a:solidFill>
                <a:latin typeface="Century Gothic" panose="020B0502020202020204" pitchFamily="34" charset="0"/>
              </a:rPr>
              <a:t>Centres d’Education Routière</a:t>
            </a:r>
            <a:r>
              <a:rPr lang="fr-FR" altLang="fr-FR" sz="2000" dirty="0">
                <a:latin typeface="Century Gothic" panose="020B0502020202020204" pitchFamily="34" charset="0"/>
              </a:rPr>
              <a:t>, forte de plus de </a:t>
            </a:r>
            <a:r>
              <a:rPr lang="fr-FR" altLang="fr-FR" sz="2000" dirty="0">
                <a:solidFill>
                  <a:srgbClr val="D0363B"/>
                </a:solidFill>
                <a:latin typeface="Century Gothic" panose="020B0502020202020204" pitchFamily="34" charset="0"/>
              </a:rPr>
              <a:t>550</a:t>
            </a:r>
            <a:r>
              <a:rPr lang="fr-FR" altLang="fr-FR" sz="2000" dirty="0">
                <a:latin typeface="Century Gothic" panose="020B0502020202020204" pitchFamily="34" charset="0"/>
              </a:rPr>
              <a:t> enseignes réparties sur l’ensemble du territoire français, est un réseau d’écoles de conduite, créé en </a:t>
            </a:r>
            <a:r>
              <a:rPr lang="fr-FR" altLang="fr-FR" sz="2000" u="sng" dirty="0">
                <a:solidFill>
                  <a:srgbClr val="D0363B"/>
                </a:solidFill>
                <a:latin typeface="Century Gothic" panose="020B0502020202020204" pitchFamily="34" charset="0"/>
              </a:rPr>
              <a:t>1983</a:t>
            </a:r>
            <a:r>
              <a:rPr lang="fr-FR" altLang="fr-FR" sz="2000" dirty="0">
                <a:latin typeface="Century Gothic" panose="020B0502020202020204" pitchFamily="34" charset="0"/>
              </a:rPr>
              <a:t> et regroupant des professionnels dont le premier métier est de </a:t>
            </a:r>
            <a:r>
              <a:rPr lang="fr-FR" altLang="fr-FR" sz="2000" dirty="0">
                <a:solidFill>
                  <a:srgbClr val="D0363B"/>
                </a:solidFill>
                <a:latin typeface="Century Gothic" panose="020B0502020202020204" pitchFamily="34" charset="0"/>
              </a:rPr>
              <a:t>former des futurs conducteurs.</a:t>
            </a:r>
          </a:p>
          <a:p>
            <a:pPr marL="0" indent="0" algn="just">
              <a:lnSpc>
                <a:spcPct val="100000"/>
              </a:lnSpc>
              <a:buNone/>
            </a:pPr>
            <a:endParaRPr lang="fr-FR" altLang="fr-FR" sz="2000" dirty="0">
              <a:latin typeface="Century Gothic" panose="020B0502020202020204" pitchFamily="34" charset="0"/>
            </a:endParaRPr>
          </a:p>
          <a:p>
            <a:pPr marL="0" indent="0" algn="just">
              <a:lnSpc>
                <a:spcPct val="100000"/>
              </a:lnSpc>
              <a:buNone/>
            </a:pPr>
            <a:r>
              <a:rPr lang="fr-FR" altLang="fr-FR" sz="2000" dirty="0">
                <a:latin typeface="Century Gothic" panose="020B0502020202020204" pitchFamily="34" charset="0"/>
              </a:rPr>
              <a:t>L’objectif principal de CER réseau est de participer activement à l’amélioration de la </a:t>
            </a:r>
            <a:r>
              <a:rPr lang="fr-FR" altLang="fr-FR" sz="2000" dirty="0">
                <a:solidFill>
                  <a:srgbClr val="D0363B"/>
                </a:solidFill>
                <a:latin typeface="Century Gothic" panose="020B0502020202020204" pitchFamily="34" charset="0"/>
              </a:rPr>
              <a:t>sécurité routière </a:t>
            </a:r>
            <a:r>
              <a:rPr lang="fr-FR" altLang="fr-FR" sz="2000" dirty="0">
                <a:latin typeface="Century Gothic" panose="020B0502020202020204" pitchFamily="34" charset="0"/>
              </a:rPr>
              <a:t>de l’ensemble des usagers de la route, quels que soient leur âge et la nature de leur activité. Les adhérents au réseau des CER sont des </a:t>
            </a:r>
            <a:r>
              <a:rPr lang="fr-FR" altLang="fr-FR" sz="2000" dirty="0">
                <a:solidFill>
                  <a:srgbClr val="D0363B"/>
                </a:solidFill>
                <a:latin typeface="Century Gothic" panose="020B0502020202020204" pitchFamily="34" charset="0"/>
              </a:rPr>
              <a:t>chefs d’entreprise indépendants </a:t>
            </a:r>
            <a:r>
              <a:rPr lang="fr-FR" altLang="fr-FR" sz="2000" dirty="0">
                <a:latin typeface="Century Gothic" panose="020B0502020202020204" pitchFamily="34" charset="0"/>
              </a:rPr>
              <a:t>qui ont fait le choix de se retrouver sous une même bannière.</a:t>
            </a:r>
          </a:p>
        </p:txBody>
      </p:sp>
      <p:sp>
        <p:nvSpPr>
          <p:cNvPr id="6" name="Titre 5"/>
          <p:cNvSpPr>
            <a:spLocks noGrp="1"/>
          </p:cNvSpPr>
          <p:nvPr>
            <p:ph type="title"/>
          </p:nvPr>
        </p:nvSpPr>
        <p:spPr>
          <a:xfrm>
            <a:off x="510516" y="561284"/>
            <a:ext cx="7886700" cy="995915"/>
          </a:xfrm>
        </p:spPr>
        <p:txBody>
          <a:bodyPr numCol="1"/>
          <a:lstStyle/>
          <a:p>
            <a:r>
              <a:rPr lang="fr-FR" altLang="fr-FR" u="sng" dirty="0">
                <a:latin typeface="Century Gothic" panose="020B0502020202020204" pitchFamily="34" charset="0"/>
              </a:rPr>
              <a:t>CER RÉSEAU</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0" y="5659244"/>
            <a:ext cx="695925" cy="70697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39" y="5778159"/>
            <a:ext cx="977529" cy="577811"/>
          </a:xfrm>
          <a:prstGeom prst="rect">
            <a:avLst/>
          </a:prstGeom>
        </p:spPr>
      </p:pic>
    </p:spTree>
    <p:extLst>
      <p:ext uri="{BB962C8B-B14F-4D97-AF65-F5344CB8AC3E}">
        <p14:creationId xmlns:p14="http://schemas.microsoft.com/office/powerpoint/2010/main" val="281249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571625"/>
            <a:ext cx="4271373" cy="4604357"/>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299" r="3592"/>
          <a:stretch/>
        </p:blipFill>
        <p:spPr>
          <a:xfrm>
            <a:off x="4471307" y="1571625"/>
            <a:ext cx="4305300" cy="4246245"/>
          </a:xfrm>
          <a:prstGeom prst="rect">
            <a:avLst/>
          </a:prstGeom>
        </p:spPr>
      </p:pic>
      <p:sp>
        <p:nvSpPr>
          <p:cNvPr id="7" name="Titre 5">
            <a:extLst>
              <a:ext uri="{FF2B5EF4-FFF2-40B4-BE49-F238E27FC236}">
                <a16:creationId xmlns:a16="http://schemas.microsoft.com/office/drawing/2014/main" id="{5D80902E-74F1-48C5-B57E-3415F897A21B}"/>
              </a:ext>
            </a:extLst>
          </p:cNvPr>
          <p:cNvSpPr txBox="1">
            <a:spLocks/>
          </p:cNvSpPr>
          <p:nvPr/>
        </p:nvSpPr>
        <p:spPr>
          <a:xfrm>
            <a:off x="510516" y="561284"/>
            <a:ext cx="7886700" cy="995915"/>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r>
              <a:rPr lang="fr-FR" altLang="fr-FR" u="sng">
                <a:latin typeface="Century Gothic" panose="020B0502020202020204" pitchFamily="34" charset="0"/>
              </a:rPr>
              <a:t>CER RÉSEAU</a:t>
            </a:r>
            <a:endParaRPr lang="fr-FR" altLang="fr-FR" u="sng" dirty="0">
              <a:latin typeface="Century Gothic" panose="020B0502020202020204" pitchFamily="34" charset="0"/>
            </a:endParaRPr>
          </a:p>
        </p:txBody>
      </p:sp>
    </p:spTree>
    <p:extLst>
      <p:ext uri="{BB962C8B-B14F-4D97-AF65-F5344CB8AC3E}">
        <p14:creationId xmlns:p14="http://schemas.microsoft.com/office/powerpoint/2010/main" val="386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5977EBD-EB84-48F2-8A5C-B8B3BE36A912}"/>
              </a:ext>
            </a:extLst>
          </p:cNvPr>
          <p:cNvSpPr/>
          <p:nvPr/>
        </p:nvSpPr>
        <p:spPr>
          <a:xfrm>
            <a:off x="6746359" y="451894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60" name="Rectangle 59">
            <a:extLst>
              <a:ext uri="{FF2B5EF4-FFF2-40B4-BE49-F238E27FC236}">
                <a16:creationId xmlns:a16="http://schemas.microsoft.com/office/drawing/2014/main" id="{EAD9F19F-27D5-4C10-B753-0A855CE58058}"/>
              </a:ext>
            </a:extLst>
          </p:cNvPr>
          <p:cNvSpPr/>
          <p:nvPr/>
        </p:nvSpPr>
        <p:spPr>
          <a:xfrm>
            <a:off x="2983129" y="556520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 name="Titre 1">
            <a:extLst>
              <a:ext uri="{FF2B5EF4-FFF2-40B4-BE49-F238E27FC236}">
                <a16:creationId xmlns:a16="http://schemas.microsoft.com/office/drawing/2014/main" id="{DFECFC7B-8263-4275-85A8-A6F659AE6070}"/>
              </a:ext>
            </a:extLst>
          </p:cNvPr>
          <p:cNvSpPr txBox="1">
            <a:spLocks/>
          </p:cNvSpPr>
          <p:nvPr/>
        </p:nvSpPr>
        <p:spPr>
          <a:xfrm>
            <a:off x="401768" y="401738"/>
            <a:ext cx="8610600" cy="1162303"/>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marL="0" marR="0" lvl="0" indent="0" algn="ctr" defTabSz="914400" rtl="0" eaLnBrk="1" latinLnBrk="0" hangingPunct="1">
              <a:lnSpc>
                <a:spcPct val="90000"/>
              </a:lnSpc>
              <a:spcBef>
                <a:spcPct val="0"/>
              </a:spcBef>
              <a:spcAft>
                <a:spcPts val="0"/>
              </a:spcAft>
              <a:buClrTx/>
              <a:buSzTx/>
              <a:buFontTx/>
              <a:buNone/>
              <a:tabLst/>
              <a:defRPr/>
            </a:pPr>
            <a:r>
              <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rPr>
              <a:t>L’ÉQUIPE du CER </a:t>
            </a:r>
            <a:r>
              <a:rPr lang="fr-FR" altLang="fr-FR" sz="3600" u="sng" dirty="0">
                <a:latin typeface="Century Gothic" panose="020B0502020202020204" pitchFamily="34" charset="0"/>
              </a:rPr>
              <a:t>allain</a:t>
            </a:r>
            <a:endPar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endParaRPr>
          </a:p>
        </p:txBody>
      </p:sp>
      <p:sp>
        <p:nvSpPr>
          <p:cNvPr id="7" name="ZoneTexte 6">
            <a:extLst>
              <a:ext uri="{FF2B5EF4-FFF2-40B4-BE49-F238E27FC236}">
                <a16:creationId xmlns:a16="http://schemas.microsoft.com/office/drawing/2014/main" id="{2F068287-13BF-440F-A119-CE2A081FB221}"/>
              </a:ext>
            </a:extLst>
          </p:cNvPr>
          <p:cNvSpPr txBox="1"/>
          <p:nvPr/>
        </p:nvSpPr>
        <p:spPr>
          <a:xfrm>
            <a:off x="401767" y="1599252"/>
            <a:ext cx="4676260" cy="307777"/>
          </a:xfrm>
          <a:prstGeom prst="rect">
            <a:avLst/>
          </a:prstGeom>
          <a:noFill/>
        </p:spPr>
        <p:txBody>
          <a:bodyPr wrap="square" numCol="1" rtlCol="0">
            <a:spAutoFit/>
          </a:bodyPr>
          <a:lstStyle/>
          <a:p>
            <a:pPr marL="0" marR="0" lvl="0" indent="0"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CHARGÉ(E) DES RELATIONS AVEC LES ÉLÈVES</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6" name="Rectangle : coins arrondis 5">
            <a:extLst>
              <a:ext uri="{FF2B5EF4-FFF2-40B4-BE49-F238E27FC236}">
                <a16:creationId xmlns:a16="http://schemas.microsoft.com/office/drawing/2014/main" id="{2629F819-F1E7-4BE1-AC3B-B760A5A69BD5}"/>
              </a:ext>
            </a:extLst>
          </p:cNvPr>
          <p:cNvSpPr/>
          <p:nvPr/>
        </p:nvSpPr>
        <p:spPr>
          <a:xfrm>
            <a:off x="4982173" y="2180900"/>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SANDRINE ALLAIN</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-AM</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A0203304030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7" name="Rectangle : coins arrondis 26">
            <a:extLst>
              <a:ext uri="{FF2B5EF4-FFF2-40B4-BE49-F238E27FC236}">
                <a16:creationId xmlns:a16="http://schemas.microsoft.com/office/drawing/2014/main" id="{94824F2B-C0F3-482C-A4FC-676630DFB380}"/>
              </a:ext>
            </a:extLst>
          </p:cNvPr>
          <p:cNvSpPr/>
          <p:nvPr/>
        </p:nvSpPr>
        <p:spPr>
          <a:xfrm>
            <a:off x="594515" y="1947985"/>
            <a:ext cx="2720574" cy="64219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SANDRINE ALLAIN</a:t>
            </a:r>
          </a:p>
        </p:txBody>
      </p:sp>
      <p:sp>
        <p:nvSpPr>
          <p:cNvPr id="28" name="Rectangle 27">
            <a:extLst>
              <a:ext uri="{FF2B5EF4-FFF2-40B4-BE49-F238E27FC236}">
                <a16:creationId xmlns:a16="http://schemas.microsoft.com/office/drawing/2014/main" id="{69B04605-F50B-440B-AFDE-760586AFD37E}"/>
              </a:ext>
            </a:extLst>
          </p:cNvPr>
          <p:cNvSpPr/>
          <p:nvPr/>
        </p:nvSpPr>
        <p:spPr>
          <a:xfrm>
            <a:off x="3052461" y="207685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29" name="Image 28">
            <a:extLst>
              <a:ext uri="{FF2B5EF4-FFF2-40B4-BE49-F238E27FC236}">
                <a16:creationId xmlns:a16="http://schemas.microsoft.com/office/drawing/2014/main" id="{71780710-533A-4F19-BCDE-0E6011A900E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3000095" y="2036512"/>
            <a:ext cx="646998" cy="695541"/>
          </a:xfrm>
          <a:prstGeom prst="rect">
            <a:avLst/>
          </a:prstGeom>
        </p:spPr>
      </p:pic>
      <p:sp>
        <p:nvSpPr>
          <p:cNvPr id="37" name="Rectangle : coins arrondis 36">
            <a:extLst>
              <a:ext uri="{FF2B5EF4-FFF2-40B4-BE49-F238E27FC236}">
                <a16:creationId xmlns:a16="http://schemas.microsoft.com/office/drawing/2014/main" id="{6A5797A3-75DD-4954-A57A-CAD0657296A7}"/>
              </a:ext>
            </a:extLst>
          </p:cNvPr>
          <p:cNvSpPr/>
          <p:nvPr/>
        </p:nvSpPr>
        <p:spPr>
          <a:xfrm rot="176932">
            <a:off x="7234256" y="1441256"/>
            <a:ext cx="1516945" cy="792772"/>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8" name="Triangle isocèle 37">
            <a:extLst>
              <a:ext uri="{FF2B5EF4-FFF2-40B4-BE49-F238E27FC236}">
                <a16:creationId xmlns:a16="http://schemas.microsoft.com/office/drawing/2014/main" id="{503C6553-1B32-444B-9C6C-A11CF10BB974}"/>
              </a:ext>
            </a:extLst>
          </p:cNvPr>
          <p:cNvSpPr/>
          <p:nvPr/>
        </p:nvSpPr>
        <p:spPr>
          <a:xfrm rot="11417491">
            <a:off x="7293659" y="2142524"/>
            <a:ext cx="487949" cy="343985"/>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9" name="ZoneTexte 38">
            <a:extLst>
              <a:ext uri="{FF2B5EF4-FFF2-40B4-BE49-F238E27FC236}">
                <a16:creationId xmlns:a16="http://schemas.microsoft.com/office/drawing/2014/main" id="{80213929-9A65-479B-A7F8-28E1CE5AAC1C}"/>
              </a:ext>
            </a:extLst>
          </p:cNvPr>
          <p:cNvSpPr txBox="1"/>
          <p:nvPr/>
        </p:nvSpPr>
        <p:spPr>
          <a:xfrm rot="186132">
            <a:off x="7613271" y="1511194"/>
            <a:ext cx="1120134" cy="67710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ENJOY</a:t>
            </a:r>
            <a:b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DRIVING</a:t>
            </a:r>
            <a:b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600" b="0" i="0" u="none" strike="noStrike" kern="1200" cap="none" spc="0" normalizeH="0" baseline="0" noProof="0" dirty="0">
                <a:ln>
                  <a:noFill/>
                </a:ln>
                <a:solidFill>
                  <a:prstClr val="white"/>
                </a:solidFill>
                <a:effectLst/>
                <a:uLnTx/>
                <a:uFillTx/>
                <a:latin typeface="Century Gothic" panose="020B0502020202020204" pitchFamily="34" charset="0"/>
              </a:rPr>
              <a:t>*LE PLAISIR DE CONDUIRE</a:t>
            </a:r>
          </a:p>
        </p:txBody>
      </p:sp>
      <p:sp>
        <p:nvSpPr>
          <p:cNvPr id="40" name="ZoneTexte 39">
            <a:extLst>
              <a:ext uri="{FF2B5EF4-FFF2-40B4-BE49-F238E27FC236}">
                <a16:creationId xmlns:a16="http://schemas.microsoft.com/office/drawing/2014/main" id="{A36AD38C-EFDB-4DC4-8A15-4FE2B1624C8C}"/>
              </a:ext>
            </a:extLst>
          </p:cNvPr>
          <p:cNvSpPr txBox="1"/>
          <p:nvPr/>
        </p:nvSpPr>
        <p:spPr>
          <a:xfrm>
            <a:off x="7353866" y="1480422"/>
            <a:ext cx="480147" cy="584775"/>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none" strike="noStrike" kern="1200" cap="none" spc="0" normalizeH="0" baseline="0" noProof="0" dirty="0">
                <a:ln>
                  <a:noFill/>
                </a:ln>
                <a:solidFill>
                  <a:prstClr val="white"/>
                </a:solidFill>
                <a:effectLst/>
                <a:uLnTx/>
                <a:uFillTx/>
                <a:latin typeface="Century Gothic" panose="020B0502020202020204" pitchFamily="34" charset="0"/>
              </a:rPr>
              <a:t>#</a:t>
            </a:r>
            <a:endParaRPr kumimoji="0" lang="fr-FR" altLang="fr-FR" sz="32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1" name="ZoneTexte 20">
            <a:extLst>
              <a:ext uri="{FF2B5EF4-FFF2-40B4-BE49-F238E27FC236}">
                <a16:creationId xmlns:a16="http://schemas.microsoft.com/office/drawing/2014/main" id="{FC90ED47-F1CB-49E5-9667-6C2C6DD5D382}"/>
              </a:ext>
            </a:extLst>
          </p:cNvPr>
          <p:cNvSpPr txBox="1"/>
          <p:nvPr/>
        </p:nvSpPr>
        <p:spPr>
          <a:xfrm>
            <a:off x="5595620" y="6512024"/>
            <a:ext cx="3416748" cy="230832"/>
          </a:xfrm>
          <a:prstGeom prst="rect">
            <a:avLst/>
          </a:prstGeom>
          <a:noFill/>
        </p:spPr>
        <p:txBody>
          <a:bodyPr wrap="square" numCol="1" rtlCol="0">
            <a:spAutoFit/>
          </a:bodyPr>
          <a:lstStyle/>
          <a:p>
            <a:r>
              <a:rPr lang="fr-FR" altLang="fr-FR" sz="900" dirty="0">
                <a:latin typeface="Century Gothic" panose="020B0502020202020204" pitchFamily="34" charset="0"/>
              </a:rPr>
              <a:t>CRITÈRE 4.1; 4.2; 4.3; 4.4 4.5 DU LABEL DE L’ETAT</a:t>
            </a:r>
          </a:p>
        </p:txBody>
      </p:sp>
      <p:sp>
        <p:nvSpPr>
          <p:cNvPr id="23" name="ZoneTexte 22">
            <a:extLst>
              <a:ext uri="{FF2B5EF4-FFF2-40B4-BE49-F238E27FC236}">
                <a16:creationId xmlns:a16="http://schemas.microsoft.com/office/drawing/2014/main" id="{B93D68CD-A909-4AEF-B223-666962909162}"/>
              </a:ext>
            </a:extLst>
          </p:cNvPr>
          <p:cNvSpPr txBox="1"/>
          <p:nvPr/>
        </p:nvSpPr>
        <p:spPr>
          <a:xfrm>
            <a:off x="459674" y="2663973"/>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RESPONSABLE PÉDAGOGIQUE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24" name="Rectangle : coins arrondis 23">
            <a:extLst>
              <a:ext uri="{FF2B5EF4-FFF2-40B4-BE49-F238E27FC236}">
                <a16:creationId xmlns:a16="http://schemas.microsoft.com/office/drawing/2014/main" id="{39FF2BC5-EB22-40DF-96F3-89A63427436B}"/>
              </a:ext>
            </a:extLst>
          </p:cNvPr>
          <p:cNvSpPr/>
          <p:nvPr/>
        </p:nvSpPr>
        <p:spPr>
          <a:xfrm>
            <a:off x="659154" y="3008443"/>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SANDRINE ALLAIN</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0" name="Rectangle 29">
            <a:extLst>
              <a:ext uri="{FF2B5EF4-FFF2-40B4-BE49-F238E27FC236}">
                <a16:creationId xmlns:a16="http://schemas.microsoft.com/office/drawing/2014/main" id="{290FD4EA-63DA-4C4B-94B8-D9DD6BBDA268}"/>
              </a:ext>
            </a:extLst>
          </p:cNvPr>
          <p:cNvSpPr/>
          <p:nvPr/>
        </p:nvSpPr>
        <p:spPr>
          <a:xfrm>
            <a:off x="4759566" y="254060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2" name="ZoneTexte 31">
            <a:extLst>
              <a:ext uri="{FF2B5EF4-FFF2-40B4-BE49-F238E27FC236}">
                <a16:creationId xmlns:a16="http://schemas.microsoft.com/office/drawing/2014/main" id="{111F1B2E-3278-491C-B818-07175B3B4706}"/>
              </a:ext>
            </a:extLst>
          </p:cNvPr>
          <p:cNvSpPr txBox="1"/>
          <p:nvPr/>
        </p:nvSpPr>
        <p:spPr>
          <a:xfrm>
            <a:off x="4477408" y="1572774"/>
            <a:ext cx="2997410" cy="338554"/>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NOS ENSEIGNANTS</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34" name="Rectangle : coins arrondis 33">
            <a:extLst>
              <a:ext uri="{FF2B5EF4-FFF2-40B4-BE49-F238E27FC236}">
                <a16:creationId xmlns:a16="http://schemas.microsoft.com/office/drawing/2014/main" id="{7B1B30C8-7D7A-490E-9B84-A256AD5D7D9B}"/>
              </a:ext>
            </a:extLst>
          </p:cNvPr>
          <p:cNvSpPr/>
          <p:nvPr/>
        </p:nvSpPr>
        <p:spPr>
          <a:xfrm>
            <a:off x="6892054" y="2728257"/>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JOELLE JOUSSAUME</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-ETG</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A1203300250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5" name="Rectangle : coins arrondis 34">
            <a:extLst>
              <a:ext uri="{FF2B5EF4-FFF2-40B4-BE49-F238E27FC236}">
                <a16:creationId xmlns:a16="http://schemas.microsoft.com/office/drawing/2014/main" id="{21DBC251-64D5-4A25-A41F-CCB11F3B38D0}"/>
              </a:ext>
            </a:extLst>
          </p:cNvPr>
          <p:cNvSpPr/>
          <p:nvPr/>
        </p:nvSpPr>
        <p:spPr>
          <a:xfrm>
            <a:off x="4986061" y="3447291"/>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DAMIEN PAVIS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-B;AAC;CS;;ETG</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a:solidFill>
                  <a:prstClr val="black"/>
                </a:solidFill>
                <a:latin typeface="Century Gothic" panose="020B0502020202020204" pitchFamily="34" charset="0"/>
              </a:rPr>
              <a:t>A2203300440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6" name="Rectangle : coins arrondis 35">
            <a:extLst>
              <a:ext uri="{FF2B5EF4-FFF2-40B4-BE49-F238E27FC236}">
                <a16:creationId xmlns:a16="http://schemas.microsoft.com/office/drawing/2014/main" id="{25B6B8D9-7D8B-46DA-BDF4-5B0FE6202403}"/>
              </a:ext>
            </a:extLst>
          </p:cNvPr>
          <p:cNvSpPr/>
          <p:nvPr/>
        </p:nvSpPr>
        <p:spPr>
          <a:xfrm>
            <a:off x="6892054" y="4116338"/>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PATRICK DELALOUBIE</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-A0803300070</a:t>
            </a:r>
          </a:p>
        </p:txBody>
      </p:sp>
      <p:sp>
        <p:nvSpPr>
          <p:cNvPr id="41" name="Rectangle : coins arrondis 40">
            <a:extLst>
              <a:ext uri="{FF2B5EF4-FFF2-40B4-BE49-F238E27FC236}">
                <a16:creationId xmlns:a16="http://schemas.microsoft.com/office/drawing/2014/main" id="{1246A20B-9F47-46CE-94A4-D82CADD3ACCE}"/>
              </a:ext>
            </a:extLst>
          </p:cNvPr>
          <p:cNvSpPr/>
          <p:nvPr/>
        </p:nvSpPr>
        <p:spPr>
          <a:xfrm>
            <a:off x="4975960" y="4759871"/>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CATHERINE </a:t>
            </a:r>
            <a:r>
              <a:rPr lang="fr-FR" altLang="fr-FR" sz="800" dirty="0">
                <a:solidFill>
                  <a:prstClr val="black"/>
                </a:solidFill>
                <a:latin typeface="Century Gothic" panose="020B0502020202020204" pitchFamily="34" charset="0"/>
              </a:rPr>
              <a:t>ET KEVIN</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3" name="Rectangle 42">
            <a:extLst>
              <a:ext uri="{FF2B5EF4-FFF2-40B4-BE49-F238E27FC236}">
                <a16:creationId xmlns:a16="http://schemas.microsoft.com/office/drawing/2014/main" id="{DA9047DC-A495-4B25-8D74-6A8A71A11361}"/>
              </a:ext>
            </a:extLst>
          </p:cNvPr>
          <p:cNvSpPr/>
          <p:nvPr/>
        </p:nvSpPr>
        <p:spPr>
          <a:xfrm>
            <a:off x="8098268" y="321307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4" name="Rectangle 43">
            <a:extLst>
              <a:ext uri="{FF2B5EF4-FFF2-40B4-BE49-F238E27FC236}">
                <a16:creationId xmlns:a16="http://schemas.microsoft.com/office/drawing/2014/main" id="{9A2D0A92-7516-4C9C-AD09-E81A4FEC0D39}"/>
              </a:ext>
            </a:extLst>
          </p:cNvPr>
          <p:cNvSpPr/>
          <p:nvPr/>
        </p:nvSpPr>
        <p:spPr>
          <a:xfrm>
            <a:off x="4759564" y="389933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42" name="Image 41">
            <a:extLst>
              <a:ext uri="{FF2B5EF4-FFF2-40B4-BE49-F238E27FC236}">
                <a16:creationId xmlns:a16="http://schemas.microsoft.com/office/drawing/2014/main" id="{F5C114FA-364D-47BB-819E-E421952E850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680063" y="2459144"/>
            <a:ext cx="701271" cy="753886"/>
          </a:xfrm>
          <a:prstGeom prst="rect">
            <a:avLst/>
          </a:prstGeom>
        </p:spPr>
      </p:pic>
      <p:sp>
        <p:nvSpPr>
          <p:cNvPr id="47" name="Rectangle 46">
            <a:extLst>
              <a:ext uri="{FF2B5EF4-FFF2-40B4-BE49-F238E27FC236}">
                <a16:creationId xmlns:a16="http://schemas.microsoft.com/office/drawing/2014/main" id="{56A80585-C5A0-429C-BECD-DF8FABA9BB00}"/>
              </a:ext>
            </a:extLst>
          </p:cNvPr>
          <p:cNvSpPr/>
          <p:nvPr/>
        </p:nvSpPr>
        <p:spPr>
          <a:xfrm>
            <a:off x="4759563" y="518438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9" name="Rectangle : coins arrondis 48">
            <a:extLst>
              <a:ext uri="{FF2B5EF4-FFF2-40B4-BE49-F238E27FC236}">
                <a16:creationId xmlns:a16="http://schemas.microsoft.com/office/drawing/2014/main" id="{395C230B-B460-4F15-9842-3A324636893A}"/>
              </a:ext>
            </a:extLst>
          </p:cNvPr>
          <p:cNvSpPr/>
          <p:nvPr/>
        </p:nvSpPr>
        <p:spPr>
          <a:xfrm>
            <a:off x="6892054" y="5504419"/>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LAURENT MARIE</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-B;AAC;CS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-ETG</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a:solidFill>
                  <a:prstClr val="black"/>
                </a:solidFill>
                <a:latin typeface="Century Gothic" panose="020B0502020202020204" pitchFamily="34" charset="0"/>
              </a:rPr>
              <a:t>A0203303730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8" name="Rectangle 47">
            <a:extLst>
              <a:ext uri="{FF2B5EF4-FFF2-40B4-BE49-F238E27FC236}">
                <a16:creationId xmlns:a16="http://schemas.microsoft.com/office/drawing/2014/main" id="{09594EA9-F988-489C-926E-E83A85D54CD1}"/>
              </a:ext>
            </a:extLst>
          </p:cNvPr>
          <p:cNvSpPr/>
          <p:nvPr/>
        </p:nvSpPr>
        <p:spPr>
          <a:xfrm>
            <a:off x="8177769" y="507758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33" name="Image 32">
            <a:extLst>
              <a:ext uri="{FF2B5EF4-FFF2-40B4-BE49-F238E27FC236}">
                <a16:creationId xmlns:a16="http://schemas.microsoft.com/office/drawing/2014/main" id="{B4F1340C-7FD9-4E20-9F75-189151E78875}"/>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6672683" y="4514456"/>
            <a:ext cx="701271" cy="763656"/>
          </a:xfrm>
          <a:prstGeom prst="rect">
            <a:avLst/>
          </a:prstGeom>
        </p:spPr>
      </p:pic>
      <p:pic>
        <p:nvPicPr>
          <p:cNvPr id="51" name="Image 50">
            <a:extLst>
              <a:ext uri="{FF2B5EF4-FFF2-40B4-BE49-F238E27FC236}">
                <a16:creationId xmlns:a16="http://schemas.microsoft.com/office/drawing/2014/main" id="{6C22DCF9-8D83-4D25-83A0-985525560B00}"/>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680060" y="3823288"/>
            <a:ext cx="701271" cy="763656"/>
          </a:xfrm>
          <a:prstGeom prst="rect">
            <a:avLst/>
          </a:prstGeom>
        </p:spPr>
      </p:pic>
      <p:sp>
        <p:nvSpPr>
          <p:cNvPr id="53" name="Rectangle 52">
            <a:extLst>
              <a:ext uri="{FF2B5EF4-FFF2-40B4-BE49-F238E27FC236}">
                <a16:creationId xmlns:a16="http://schemas.microsoft.com/office/drawing/2014/main" id="{BC31B619-DA26-40F1-8657-10CEFCED928F}"/>
              </a:ext>
            </a:extLst>
          </p:cNvPr>
          <p:cNvSpPr/>
          <p:nvPr/>
        </p:nvSpPr>
        <p:spPr>
          <a:xfrm>
            <a:off x="3078820" y="3152971"/>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4" name="Image 53">
            <a:extLst>
              <a:ext uri="{FF2B5EF4-FFF2-40B4-BE49-F238E27FC236}">
                <a16:creationId xmlns:a16="http://schemas.microsoft.com/office/drawing/2014/main" id="{A6EDB9FB-A543-44A1-99F3-C380D324D23A}"/>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9760501" y="4618809"/>
            <a:ext cx="701271" cy="763656"/>
          </a:xfrm>
          <a:prstGeom prst="rect">
            <a:avLst/>
          </a:prstGeom>
        </p:spPr>
      </p:pic>
      <p:sp>
        <p:nvSpPr>
          <p:cNvPr id="55" name="Rectangle : coins arrondis 54">
            <a:extLst>
              <a:ext uri="{FF2B5EF4-FFF2-40B4-BE49-F238E27FC236}">
                <a16:creationId xmlns:a16="http://schemas.microsoft.com/office/drawing/2014/main" id="{4B9AC95B-1059-45BB-8595-F24FE0850C58}"/>
              </a:ext>
            </a:extLst>
          </p:cNvPr>
          <p:cNvSpPr/>
          <p:nvPr/>
        </p:nvSpPr>
        <p:spPr>
          <a:xfrm>
            <a:off x="571857" y="4128510"/>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SANDRINE ALLAIN</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57" name="Image 56">
            <a:extLst>
              <a:ext uri="{FF2B5EF4-FFF2-40B4-BE49-F238E27FC236}">
                <a16:creationId xmlns:a16="http://schemas.microsoft.com/office/drawing/2014/main" id="{BBF0F904-7A6B-4D33-AF78-1FDEA277FF7D}"/>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8090087" y="5038852"/>
            <a:ext cx="701271" cy="763656"/>
          </a:xfrm>
          <a:prstGeom prst="rect">
            <a:avLst/>
          </a:prstGeom>
        </p:spPr>
      </p:pic>
      <p:sp>
        <p:nvSpPr>
          <p:cNvPr id="58" name="ZoneTexte 57">
            <a:extLst>
              <a:ext uri="{FF2B5EF4-FFF2-40B4-BE49-F238E27FC236}">
                <a16:creationId xmlns:a16="http://schemas.microsoft.com/office/drawing/2014/main" id="{C719E3D0-51D0-4F06-B0C1-75E3F8376353}"/>
              </a:ext>
            </a:extLst>
          </p:cNvPr>
          <p:cNvSpPr txBox="1"/>
          <p:nvPr/>
        </p:nvSpPr>
        <p:spPr>
          <a:xfrm>
            <a:off x="387765" y="3774021"/>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REFERENT(E) HANDICAP</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59" name="Rectangle : coins arrondis 58">
            <a:extLst>
              <a:ext uri="{FF2B5EF4-FFF2-40B4-BE49-F238E27FC236}">
                <a16:creationId xmlns:a16="http://schemas.microsoft.com/office/drawing/2014/main" id="{230062D7-061E-4170-9FBB-B1E8933FFC89}"/>
              </a:ext>
            </a:extLst>
          </p:cNvPr>
          <p:cNvSpPr/>
          <p:nvPr/>
        </p:nvSpPr>
        <p:spPr>
          <a:xfrm>
            <a:off x="563463" y="5420680"/>
            <a:ext cx="2655935" cy="667974"/>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SANDRINE ALLAIN</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pic>
        <p:nvPicPr>
          <p:cNvPr id="61" name="Image 60">
            <a:extLst>
              <a:ext uri="{FF2B5EF4-FFF2-40B4-BE49-F238E27FC236}">
                <a16:creationId xmlns:a16="http://schemas.microsoft.com/office/drawing/2014/main" id="{9224B96D-4FDC-4E88-93A0-6F9C8D051441}"/>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911735" y="5377708"/>
            <a:ext cx="701271" cy="763656"/>
          </a:xfrm>
          <a:prstGeom prst="rect">
            <a:avLst/>
          </a:prstGeom>
        </p:spPr>
      </p:pic>
      <p:sp>
        <p:nvSpPr>
          <p:cNvPr id="62" name="ZoneTexte 61">
            <a:extLst>
              <a:ext uri="{FF2B5EF4-FFF2-40B4-BE49-F238E27FC236}">
                <a16:creationId xmlns:a16="http://schemas.microsoft.com/office/drawing/2014/main" id="{161823BB-6AF0-4F3F-ABB3-B32BAD3BA59B}"/>
              </a:ext>
            </a:extLst>
          </p:cNvPr>
          <p:cNvSpPr txBox="1"/>
          <p:nvPr/>
        </p:nvSpPr>
        <p:spPr>
          <a:xfrm>
            <a:off x="401767" y="5020137"/>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REFERENT(E) ENTREPRISE</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pic>
        <p:nvPicPr>
          <p:cNvPr id="46" name="Image 45">
            <a:extLst>
              <a:ext uri="{FF2B5EF4-FFF2-40B4-BE49-F238E27FC236}">
                <a16:creationId xmlns:a16="http://schemas.microsoft.com/office/drawing/2014/main" id="{CBDFE947-C243-44CE-ACFD-B1CF71034F2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466112" y="5134210"/>
            <a:ext cx="701271" cy="753886"/>
          </a:xfrm>
          <a:prstGeom prst="rect">
            <a:avLst/>
          </a:prstGeom>
        </p:spPr>
      </p:pic>
      <p:sp>
        <p:nvSpPr>
          <p:cNvPr id="56" name="Rectangle 55">
            <a:extLst>
              <a:ext uri="{FF2B5EF4-FFF2-40B4-BE49-F238E27FC236}">
                <a16:creationId xmlns:a16="http://schemas.microsoft.com/office/drawing/2014/main" id="{17347C4B-11CD-4BB6-90AA-129263A4C750}"/>
              </a:ext>
            </a:extLst>
          </p:cNvPr>
          <p:cNvSpPr/>
          <p:nvPr/>
        </p:nvSpPr>
        <p:spPr>
          <a:xfrm>
            <a:off x="3030334" y="4220558"/>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0" name="Image 49">
            <a:extLst>
              <a:ext uri="{FF2B5EF4-FFF2-40B4-BE49-F238E27FC236}">
                <a16:creationId xmlns:a16="http://schemas.microsoft.com/office/drawing/2014/main" id="{1CEE32A3-6E38-407D-B3BF-9E8C4AA92621}"/>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2982478" y="4187400"/>
            <a:ext cx="701271" cy="753886"/>
          </a:xfrm>
          <a:prstGeom prst="rect">
            <a:avLst/>
          </a:prstGeom>
        </p:spPr>
      </p:pic>
      <p:pic>
        <p:nvPicPr>
          <p:cNvPr id="2" name="Image 1">
            <a:extLst>
              <a:ext uri="{FF2B5EF4-FFF2-40B4-BE49-F238E27FC236}">
                <a16:creationId xmlns:a16="http://schemas.microsoft.com/office/drawing/2014/main" id="{9D82799F-D55D-9EAA-BFD1-1C13BD89F02D}"/>
              </a:ext>
            </a:extLst>
          </p:cNvPr>
          <p:cNvPicPr>
            <a:picLocks noChangeAspect="1"/>
          </p:cNvPicPr>
          <p:nvPr/>
        </p:nvPicPr>
        <p:blipFill>
          <a:blip r:embed="rId4"/>
          <a:stretch>
            <a:fillRect/>
          </a:stretch>
        </p:blipFill>
        <p:spPr>
          <a:xfrm>
            <a:off x="2973043" y="5551567"/>
            <a:ext cx="701101" cy="755970"/>
          </a:xfrm>
          <a:prstGeom prst="rect">
            <a:avLst/>
          </a:prstGeom>
        </p:spPr>
      </p:pic>
      <p:pic>
        <p:nvPicPr>
          <p:cNvPr id="3" name="Image 2">
            <a:extLst>
              <a:ext uri="{FF2B5EF4-FFF2-40B4-BE49-F238E27FC236}">
                <a16:creationId xmlns:a16="http://schemas.microsoft.com/office/drawing/2014/main" id="{A5A7AE25-FBAE-A837-42D5-99278DCCB65B}"/>
              </a:ext>
            </a:extLst>
          </p:cNvPr>
          <p:cNvPicPr>
            <a:picLocks noChangeAspect="1"/>
          </p:cNvPicPr>
          <p:nvPr/>
        </p:nvPicPr>
        <p:blipFill>
          <a:blip r:embed="rId4"/>
          <a:stretch>
            <a:fillRect/>
          </a:stretch>
        </p:blipFill>
        <p:spPr>
          <a:xfrm>
            <a:off x="3019892" y="3159489"/>
            <a:ext cx="701101" cy="755970"/>
          </a:xfrm>
          <a:prstGeom prst="rect">
            <a:avLst/>
          </a:prstGeom>
        </p:spPr>
      </p:pic>
      <p:pic>
        <p:nvPicPr>
          <p:cNvPr id="5" name="Image 4">
            <a:extLst>
              <a:ext uri="{FF2B5EF4-FFF2-40B4-BE49-F238E27FC236}">
                <a16:creationId xmlns:a16="http://schemas.microsoft.com/office/drawing/2014/main" id="{E6B8404F-F241-62EA-33E5-602B9D774BD3}"/>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8049635" y="3213030"/>
            <a:ext cx="701271" cy="753886"/>
          </a:xfrm>
          <a:prstGeom prst="rect">
            <a:avLst/>
          </a:prstGeom>
        </p:spPr>
      </p:pic>
      <p:pic>
        <p:nvPicPr>
          <p:cNvPr id="8" name="Image 7">
            <a:extLst>
              <a:ext uri="{FF2B5EF4-FFF2-40B4-BE49-F238E27FC236}">
                <a16:creationId xmlns:a16="http://schemas.microsoft.com/office/drawing/2014/main" id="{90DAB7DD-0B03-DA92-5E66-53C18318C767}"/>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9719871" y="3433514"/>
            <a:ext cx="701271" cy="753886"/>
          </a:xfrm>
          <a:prstGeom prst="rect">
            <a:avLst/>
          </a:prstGeom>
        </p:spPr>
      </p:pic>
    </p:spTree>
    <p:extLst>
      <p:ext uri="{BB962C8B-B14F-4D97-AF65-F5344CB8AC3E}">
        <p14:creationId xmlns:p14="http://schemas.microsoft.com/office/powerpoint/2010/main" val="370812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1.4 DU LABEL DE L’ETAT</a:t>
            </a:r>
          </a:p>
        </p:txBody>
      </p:sp>
      <p:sp>
        <p:nvSpPr>
          <p:cNvPr id="56" name="ZoneTexte 55">
            <a:extLst>
              <a:ext uri="{FF2B5EF4-FFF2-40B4-BE49-F238E27FC236}">
                <a16:creationId xmlns:a16="http://schemas.microsoft.com/office/drawing/2014/main" id="{2FC08BA8-F495-4EC1-BDC7-06C0D975AEDA}"/>
              </a:ext>
            </a:extLst>
          </p:cNvPr>
          <p:cNvSpPr txBox="1"/>
          <p:nvPr/>
        </p:nvSpPr>
        <p:spPr>
          <a:xfrm>
            <a:off x="-736006" y="563926"/>
            <a:ext cx="7063530" cy="1077218"/>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lang="fr-FR" altLang="fr-FR" sz="3200" b="1" u="sng" dirty="0">
                <a:solidFill>
                  <a:srgbClr val="D0363B"/>
                </a:solidFill>
                <a:latin typeface="Century Gothic" panose="020B0502020202020204" pitchFamily="34" charset="0"/>
              </a:rPr>
              <a:t>INFOS PRATIQUES</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2 &amp; 3 ROUES</a:t>
            </a:r>
          </a:p>
        </p:txBody>
      </p:sp>
      <p:pic>
        <p:nvPicPr>
          <p:cNvPr id="5" name="Image 4">
            <a:extLst>
              <a:ext uri="{FF2B5EF4-FFF2-40B4-BE49-F238E27FC236}">
                <a16:creationId xmlns:a16="http://schemas.microsoft.com/office/drawing/2014/main" id="{1321B4BE-19FF-4957-94C9-95F1F862F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070" y="563926"/>
            <a:ext cx="2383184" cy="1787388"/>
          </a:xfrm>
          <a:prstGeom prst="rect">
            <a:avLst/>
          </a:prstGeom>
        </p:spPr>
      </p:pic>
      <p:sp>
        <p:nvSpPr>
          <p:cNvPr id="8" name="ZoneTexte 7">
            <a:extLst>
              <a:ext uri="{FF2B5EF4-FFF2-40B4-BE49-F238E27FC236}">
                <a16:creationId xmlns:a16="http://schemas.microsoft.com/office/drawing/2014/main" id="{E863052F-BD65-4540-AA4C-927DE7E7D8C0}"/>
              </a:ext>
            </a:extLst>
          </p:cNvPr>
          <p:cNvSpPr txBox="1"/>
          <p:nvPr/>
        </p:nvSpPr>
        <p:spPr>
          <a:xfrm>
            <a:off x="489076" y="1716441"/>
            <a:ext cx="3849189" cy="369332"/>
          </a:xfrm>
          <a:prstGeom prst="rect">
            <a:avLst/>
          </a:prstGeom>
          <a:noFill/>
        </p:spPr>
        <p:txBody>
          <a:bodyPr wrap="square" numCol="1" rtlCol="0">
            <a:spAutoFit/>
          </a:bodyPr>
          <a:lstStyle/>
          <a:p>
            <a:r>
              <a:rPr lang="fr-FR" altLang="fr-FR" u="sng" dirty="0">
                <a:solidFill>
                  <a:srgbClr val="3D3E44"/>
                </a:solidFill>
                <a:latin typeface="Century Gothic" panose="020B0502020202020204" pitchFamily="34" charset="0"/>
              </a:rPr>
              <a:t>&gt;&gt; Formations dispensées</a:t>
            </a:r>
          </a:p>
        </p:txBody>
      </p:sp>
      <p:pic>
        <p:nvPicPr>
          <p:cNvPr id="10" name="Image 9">
            <a:extLst>
              <a:ext uri="{FF2B5EF4-FFF2-40B4-BE49-F238E27FC236}">
                <a16:creationId xmlns:a16="http://schemas.microsoft.com/office/drawing/2014/main" id="{15EE5EFB-3DEC-4E07-AAE0-B949ACC4C2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0" y="2241236"/>
            <a:ext cx="714103" cy="752527"/>
          </a:xfrm>
          <a:prstGeom prst="rect">
            <a:avLst/>
          </a:prstGeom>
        </p:spPr>
      </p:pic>
      <p:pic>
        <p:nvPicPr>
          <p:cNvPr id="12" name="Image 11">
            <a:extLst>
              <a:ext uri="{FF2B5EF4-FFF2-40B4-BE49-F238E27FC236}">
                <a16:creationId xmlns:a16="http://schemas.microsoft.com/office/drawing/2014/main" id="{AE5CFC28-D9A4-4617-92D5-E8B15134F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2209" y="511289"/>
            <a:ext cx="714103" cy="752528"/>
          </a:xfrm>
          <a:prstGeom prst="rect">
            <a:avLst/>
          </a:prstGeom>
        </p:spPr>
      </p:pic>
      <p:pic>
        <p:nvPicPr>
          <p:cNvPr id="14" name="Image 13">
            <a:extLst>
              <a:ext uri="{FF2B5EF4-FFF2-40B4-BE49-F238E27FC236}">
                <a16:creationId xmlns:a16="http://schemas.microsoft.com/office/drawing/2014/main" id="{0AA61ACB-72DF-45BF-B199-EFFB39713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2210" y="1719703"/>
            <a:ext cx="714103" cy="752528"/>
          </a:xfrm>
          <a:prstGeom prst="rect">
            <a:avLst/>
          </a:prstGeom>
        </p:spPr>
      </p:pic>
      <p:pic>
        <p:nvPicPr>
          <p:cNvPr id="16" name="Image 15">
            <a:extLst>
              <a:ext uri="{FF2B5EF4-FFF2-40B4-BE49-F238E27FC236}">
                <a16:creationId xmlns:a16="http://schemas.microsoft.com/office/drawing/2014/main" id="{61AFBD45-8FF2-43BA-9B65-E543E89021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8184" y="4987506"/>
            <a:ext cx="623779" cy="752527"/>
          </a:xfrm>
          <a:prstGeom prst="rect">
            <a:avLst/>
          </a:prstGeom>
        </p:spPr>
      </p:pic>
      <p:pic>
        <p:nvPicPr>
          <p:cNvPr id="18" name="Image 17">
            <a:extLst>
              <a:ext uri="{FF2B5EF4-FFF2-40B4-BE49-F238E27FC236}">
                <a16:creationId xmlns:a16="http://schemas.microsoft.com/office/drawing/2014/main" id="{F15D912D-647D-4C3B-85BD-3504648E60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8184" y="3839889"/>
            <a:ext cx="714102" cy="857338"/>
          </a:xfrm>
          <a:prstGeom prst="rect">
            <a:avLst/>
          </a:prstGeom>
        </p:spPr>
      </p:pic>
      <p:grpSp>
        <p:nvGrpSpPr>
          <p:cNvPr id="25" name="Groupe 24">
            <a:extLst>
              <a:ext uri="{FF2B5EF4-FFF2-40B4-BE49-F238E27FC236}">
                <a16:creationId xmlns:a16="http://schemas.microsoft.com/office/drawing/2014/main" id="{E666F126-358B-44A7-966B-6162EE56ABE9}"/>
              </a:ext>
            </a:extLst>
          </p:cNvPr>
          <p:cNvGrpSpPr/>
          <p:nvPr/>
        </p:nvGrpSpPr>
        <p:grpSpPr>
          <a:xfrm>
            <a:off x="10054724" y="2631475"/>
            <a:ext cx="1020886" cy="918135"/>
            <a:chOff x="5014894" y="2819665"/>
            <a:chExt cx="1020886" cy="918135"/>
          </a:xfrm>
        </p:grpSpPr>
        <p:pic>
          <p:nvPicPr>
            <p:cNvPr id="20" name="Image 19">
              <a:extLst>
                <a:ext uri="{FF2B5EF4-FFF2-40B4-BE49-F238E27FC236}">
                  <a16:creationId xmlns:a16="http://schemas.microsoft.com/office/drawing/2014/main" id="{90B33253-987E-47B5-AD2F-A49D890AC18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2842"/>
            <a:stretch/>
          </p:blipFill>
          <p:spPr>
            <a:xfrm>
              <a:off x="5185214" y="2819665"/>
              <a:ext cx="692330" cy="653488"/>
            </a:xfrm>
            <a:prstGeom prst="rect">
              <a:avLst/>
            </a:prstGeom>
          </p:spPr>
        </p:pic>
        <p:sp>
          <p:nvSpPr>
            <p:cNvPr id="22" name="ZoneTexte 21">
              <a:extLst>
                <a:ext uri="{FF2B5EF4-FFF2-40B4-BE49-F238E27FC236}">
                  <a16:creationId xmlns:a16="http://schemas.microsoft.com/office/drawing/2014/main" id="{CF9782B4-237E-450A-A045-042E42AC4002}"/>
                </a:ext>
              </a:extLst>
            </p:cNvPr>
            <p:cNvSpPr txBox="1"/>
            <p:nvPr/>
          </p:nvSpPr>
          <p:spPr>
            <a:xfrm>
              <a:off x="5014894" y="3430023"/>
              <a:ext cx="1020886" cy="307777"/>
            </a:xfrm>
            <a:prstGeom prst="rect">
              <a:avLst/>
            </a:prstGeom>
            <a:noFill/>
          </p:spPr>
          <p:txBody>
            <a:bodyPr wrap="square" numCol="1" rtlCol="0">
              <a:spAutoFit/>
            </a:bodyPr>
            <a:lstStyle/>
            <a:p>
              <a:pPr algn="ctr"/>
              <a:r>
                <a:rPr lang="fr-FR" altLang="fr-FR" sz="700" dirty="0"/>
                <a:t>PERMS</a:t>
              </a:r>
            </a:p>
            <a:p>
              <a:pPr algn="ctr"/>
              <a:r>
                <a:rPr lang="fr-FR" altLang="fr-FR" sz="700" b="1" dirty="0"/>
                <a:t>3 ROUES</a:t>
              </a:r>
            </a:p>
          </p:txBody>
        </p:sp>
      </p:grpSp>
      <p:sp>
        <p:nvSpPr>
          <p:cNvPr id="26" name="ZoneTexte 25">
            <a:extLst>
              <a:ext uri="{FF2B5EF4-FFF2-40B4-BE49-F238E27FC236}">
                <a16:creationId xmlns:a16="http://schemas.microsoft.com/office/drawing/2014/main" id="{0F2DA9D2-7388-4813-9A15-9B2600B4C347}"/>
              </a:ext>
            </a:extLst>
          </p:cNvPr>
          <p:cNvSpPr txBox="1"/>
          <p:nvPr/>
        </p:nvSpPr>
        <p:spPr>
          <a:xfrm>
            <a:off x="352407" y="3341504"/>
            <a:ext cx="7903319" cy="523220"/>
          </a:xfrm>
          <a:prstGeom prst="rect">
            <a:avLst/>
          </a:prstGeom>
          <a:noFill/>
        </p:spPr>
        <p:txBody>
          <a:bodyPr wrap="square" numCol="1" rtlCol="0">
            <a:spAutoFit/>
          </a:bodyPr>
          <a:lstStyle/>
          <a:p>
            <a:r>
              <a:rPr lang="fr-FR" altLang="fr-FR" sz="1400" dirty="0">
                <a:latin typeface="Century Gothic" panose="020B0502020202020204" pitchFamily="34" charset="0"/>
              </a:rPr>
              <a:t>Notre école de conduite dispose d’une </a:t>
            </a:r>
            <a:r>
              <a:rPr lang="fr-FR" altLang="fr-FR" sz="1400" b="1" dirty="0">
                <a:latin typeface="Century Gothic" panose="020B0502020202020204" pitchFamily="34" charset="0"/>
              </a:rPr>
              <a:t>piste</a:t>
            </a:r>
            <a:r>
              <a:rPr lang="fr-FR" altLang="fr-FR" sz="1400" dirty="0">
                <a:latin typeface="Century Gothic" panose="020B0502020202020204" pitchFamily="34" charset="0"/>
              </a:rPr>
              <a:t> située à Fargues Saint Hilaire </a:t>
            </a:r>
            <a:r>
              <a:rPr lang="fr-FR" altLang="fr-FR" sz="1400" dirty="0">
                <a:solidFill>
                  <a:srgbClr val="D0363B"/>
                </a:solidFill>
                <a:latin typeface="Century Gothic" panose="020B0502020202020204" pitchFamily="34" charset="0"/>
              </a:rPr>
              <a:t>……………………………………………………………………………………………….</a:t>
            </a:r>
          </a:p>
        </p:txBody>
      </p:sp>
      <p:sp>
        <p:nvSpPr>
          <p:cNvPr id="57" name="ZoneTexte 56">
            <a:extLst>
              <a:ext uri="{FF2B5EF4-FFF2-40B4-BE49-F238E27FC236}">
                <a16:creationId xmlns:a16="http://schemas.microsoft.com/office/drawing/2014/main" id="{E9FBFCFC-E160-4B86-B2F4-69106837D696}"/>
              </a:ext>
            </a:extLst>
          </p:cNvPr>
          <p:cNvSpPr txBox="1"/>
          <p:nvPr/>
        </p:nvSpPr>
        <p:spPr>
          <a:xfrm>
            <a:off x="400593" y="4053669"/>
            <a:ext cx="6984275" cy="307777"/>
          </a:xfrm>
          <a:prstGeom prst="rect">
            <a:avLst/>
          </a:prstGeom>
          <a:noFill/>
        </p:spPr>
        <p:txBody>
          <a:bodyPr wrap="square" numCol="1" rtlCol="0">
            <a:spAutoFit/>
          </a:bodyPr>
          <a:lstStyle/>
          <a:p>
            <a:r>
              <a:rPr lang="fr-FR" altLang="fr-FR" sz="1400" dirty="0">
                <a:latin typeface="Century Gothic" panose="020B0502020202020204" pitchFamily="34" charset="0"/>
              </a:rPr>
              <a:t>Elle se situe à</a:t>
            </a:r>
            <a:r>
              <a:rPr lang="fr-FR" altLang="fr-FR" sz="1400" dirty="0">
                <a:solidFill>
                  <a:srgbClr val="D0363B"/>
                </a:solidFill>
                <a:latin typeface="Century Gothic" panose="020B0502020202020204" pitchFamily="34" charset="0"/>
              </a:rPr>
              <a:t> 0 </a:t>
            </a:r>
            <a:r>
              <a:rPr lang="fr-FR" altLang="fr-FR" sz="1400" dirty="0">
                <a:solidFill>
                  <a:srgbClr val="3D3E44"/>
                </a:solidFill>
                <a:latin typeface="Century Gothic" panose="020B0502020202020204" pitchFamily="34" charset="0"/>
              </a:rPr>
              <a:t>k</a:t>
            </a:r>
            <a:r>
              <a:rPr lang="fr-FR" altLang="fr-FR" sz="1400" dirty="0">
                <a:latin typeface="Century Gothic" panose="020B0502020202020204" pitchFamily="34" charset="0"/>
              </a:rPr>
              <a:t>m (soit </a:t>
            </a:r>
            <a:r>
              <a:rPr lang="fr-FR" altLang="fr-FR" sz="1400" dirty="0">
                <a:solidFill>
                  <a:srgbClr val="D0363B"/>
                </a:solidFill>
                <a:latin typeface="Century Gothic" panose="020B0502020202020204" pitchFamily="34" charset="0"/>
              </a:rPr>
              <a:t>1</a:t>
            </a:r>
            <a:r>
              <a:rPr lang="fr-FR" altLang="fr-FR" sz="1400" dirty="0">
                <a:latin typeface="Century Gothic" panose="020B0502020202020204" pitchFamily="34" charset="0"/>
              </a:rPr>
              <a:t> min de l’école de conduite)</a:t>
            </a:r>
          </a:p>
        </p:txBody>
      </p:sp>
      <p:sp>
        <p:nvSpPr>
          <p:cNvPr id="58" name="ZoneTexte 57">
            <a:extLst>
              <a:ext uri="{FF2B5EF4-FFF2-40B4-BE49-F238E27FC236}">
                <a16:creationId xmlns:a16="http://schemas.microsoft.com/office/drawing/2014/main" id="{F7AD8E50-EED4-4FD1-B081-5CBCDFD4AAAC}"/>
              </a:ext>
            </a:extLst>
          </p:cNvPr>
          <p:cNvSpPr txBox="1"/>
          <p:nvPr/>
        </p:nvSpPr>
        <p:spPr>
          <a:xfrm>
            <a:off x="400593" y="4562551"/>
            <a:ext cx="6984275" cy="523220"/>
          </a:xfrm>
          <a:prstGeom prst="rect">
            <a:avLst/>
          </a:prstGeom>
          <a:noFill/>
        </p:spPr>
        <p:txBody>
          <a:bodyPr wrap="square" numCol="1" rtlCol="0">
            <a:spAutoFit/>
          </a:bodyPr>
          <a:lstStyle/>
          <a:p>
            <a:r>
              <a:rPr lang="fr-FR" altLang="fr-FR" sz="1400" dirty="0">
                <a:latin typeface="Century Gothic" panose="020B0502020202020204" pitchFamily="34" charset="0"/>
              </a:rPr>
              <a:t>Le point de RDV se fait toujours à l’école de conduite</a:t>
            </a:r>
            <a:br>
              <a:rPr lang="fr-FR" altLang="fr-FR" sz="1400" dirty="0">
                <a:latin typeface="Century Gothic" panose="020B0502020202020204" pitchFamily="34" charset="0"/>
              </a:rPr>
            </a:br>
            <a:endParaRPr lang="fr-FR" altLang="fr-FR" sz="1400" dirty="0">
              <a:latin typeface="Century Gothic" panose="020B0502020202020204" pitchFamily="34" charset="0"/>
            </a:endParaRPr>
          </a:p>
        </p:txBody>
      </p:sp>
      <p:sp>
        <p:nvSpPr>
          <p:cNvPr id="59" name="ZoneTexte 58">
            <a:extLst>
              <a:ext uri="{FF2B5EF4-FFF2-40B4-BE49-F238E27FC236}">
                <a16:creationId xmlns:a16="http://schemas.microsoft.com/office/drawing/2014/main" id="{B24D9A68-417E-4178-9880-A8F032B52DFE}"/>
              </a:ext>
            </a:extLst>
          </p:cNvPr>
          <p:cNvSpPr txBox="1"/>
          <p:nvPr/>
        </p:nvSpPr>
        <p:spPr>
          <a:xfrm>
            <a:off x="400593" y="5294268"/>
            <a:ext cx="8168642" cy="738664"/>
          </a:xfrm>
          <a:prstGeom prst="rect">
            <a:avLst/>
          </a:prstGeom>
          <a:noFill/>
        </p:spPr>
        <p:txBody>
          <a:bodyPr wrap="square" numCol="1" rtlCol="0">
            <a:spAutoFit/>
          </a:bodyPr>
          <a:lstStyle/>
          <a:p>
            <a:pPr algn="just"/>
            <a:r>
              <a:rPr lang="fr-FR" altLang="fr-FR" sz="1400" b="1" dirty="0">
                <a:latin typeface="Century Gothic" panose="020B0502020202020204" pitchFamily="34" charset="0"/>
              </a:rPr>
              <a:t>Engagé dans une démarche qualité</a:t>
            </a:r>
            <a:r>
              <a:rPr lang="fr-FR" altLang="fr-FR" sz="1400" dirty="0">
                <a:latin typeface="Century Gothic" panose="020B0502020202020204" pitchFamily="34" charset="0"/>
              </a:rPr>
              <a:t>, le </a:t>
            </a:r>
            <a:r>
              <a:rPr lang="fr-FR" altLang="fr-FR" sz="1400" b="1" dirty="0">
                <a:latin typeface="Century Gothic" panose="020B0502020202020204" pitchFamily="34" charset="0"/>
              </a:rPr>
              <a:t>CER </a:t>
            </a:r>
            <a:r>
              <a:rPr lang="fr-FR" altLang="fr-FR" sz="1400" b="1" dirty="0">
                <a:solidFill>
                  <a:srgbClr val="D0363B"/>
                </a:solidFill>
                <a:latin typeface="Century Gothic" panose="020B0502020202020204" pitchFamily="34" charset="0"/>
              </a:rPr>
              <a:t>ALLAIN</a:t>
            </a:r>
            <a:r>
              <a:rPr lang="fr-FR" altLang="fr-FR" sz="1400" b="1" dirty="0">
                <a:latin typeface="Century Gothic" panose="020B0502020202020204" pitchFamily="34" charset="0"/>
              </a:rPr>
              <a:t> </a:t>
            </a:r>
            <a:r>
              <a:rPr lang="fr-FR" altLang="fr-FR" sz="1400" dirty="0">
                <a:latin typeface="Century Gothic" panose="020B0502020202020204" pitchFamily="34" charset="0"/>
              </a:rPr>
              <a:t>met à votre disposition un enseignant expert pour un groupe de </a:t>
            </a:r>
            <a:r>
              <a:rPr lang="fr-FR" altLang="fr-FR" sz="1400" dirty="0">
                <a:solidFill>
                  <a:srgbClr val="D0363B"/>
                </a:solidFill>
                <a:latin typeface="Century Gothic" panose="020B0502020202020204" pitchFamily="34" charset="0"/>
              </a:rPr>
              <a:t>2</a:t>
            </a:r>
            <a:r>
              <a:rPr lang="fr-FR" altLang="fr-FR" sz="1400" dirty="0">
                <a:latin typeface="Century Gothic" panose="020B0502020202020204" pitchFamily="34" charset="0"/>
              </a:rPr>
              <a:t> élèves maximum lors des </a:t>
            </a:r>
            <a:r>
              <a:rPr lang="fr-FR" altLang="fr-FR" sz="1400" b="1" dirty="0">
                <a:latin typeface="Century Gothic" panose="020B0502020202020204" pitchFamily="34" charset="0"/>
              </a:rPr>
              <a:t>cours de maniabilité sur plateau</a:t>
            </a:r>
            <a:r>
              <a:rPr lang="fr-FR" altLang="fr-FR" sz="1400" dirty="0">
                <a:latin typeface="Century Gothic" panose="020B0502020202020204" pitchFamily="34" charset="0"/>
              </a:rPr>
              <a:t>, et un groupe </a:t>
            </a:r>
            <a:r>
              <a:rPr lang="fr-FR" altLang="fr-FR" sz="1400" dirty="0">
                <a:solidFill>
                  <a:srgbClr val="D0363B"/>
                </a:solidFill>
                <a:latin typeface="Century Gothic" panose="020B0502020202020204" pitchFamily="34" charset="0"/>
              </a:rPr>
              <a:t>2</a:t>
            </a:r>
            <a:r>
              <a:rPr lang="fr-FR" altLang="fr-FR" sz="1400" dirty="0">
                <a:latin typeface="Century Gothic" panose="020B0502020202020204" pitchFamily="34" charset="0"/>
              </a:rPr>
              <a:t> élèves maximum lors des</a:t>
            </a:r>
            <a:r>
              <a:rPr lang="fr-FR" altLang="fr-FR" sz="1400" b="1" dirty="0">
                <a:latin typeface="Century Gothic" panose="020B0502020202020204" pitchFamily="34" charset="0"/>
              </a:rPr>
              <a:t> cours de circulation</a:t>
            </a:r>
            <a:r>
              <a:rPr lang="fr-FR" altLang="fr-FR" sz="1400" dirty="0">
                <a:latin typeface="Century Gothic" panose="020B0502020202020204" pitchFamily="34" charset="0"/>
              </a:rPr>
              <a:t>. </a:t>
            </a:r>
          </a:p>
        </p:txBody>
      </p:sp>
    </p:spTree>
    <p:extLst>
      <p:ext uri="{BB962C8B-B14F-4D97-AF65-F5344CB8AC3E}">
        <p14:creationId xmlns:p14="http://schemas.microsoft.com/office/powerpoint/2010/main" val="351248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et qu’examen </a:t>
            </a: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205305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687657" y="784980"/>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318000" y="2825149"/>
            <a:ext cx="4296443" cy="3323987"/>
          </a:xfrm>
          <a:prstGeom prst="rect">
            <a:avLst/>
          </a:prstGeom>
          <a:noFill/>
        </p:spPr>
        <p:txBody>
          <a:bodyPr wrap="square" numCol="1" rtlCol="0">
            <a:spAutoFit/>
          </a:bodyPr>
          <a:lstStyle/>
          <a:p>
            <a:pPr lvl="0" algn="just">
              <a:defRPr/>
            </a:pPr>
            <a:r>
              <a:rPr lang="fr-FR" altLang="fr-FR" sz="1000" b="1" dirty="0">
                <a:solidFill>
                  <a:prstClr val="black"/>
                </a:solidFill>
                <a:latin typeface="Century Gothic" panose="020B0502020202020204" pitchFamily="34" charset="0"/>
              </a:rPr>
              <a:t>Validité</a:t>
            </a:r>
          </a:p>
          <a:p>
            <a:pPr lvl="0" algn="just">
              <a:defRPr/>
            </a:pPr>
            <a:r>
              <a:rPr lang="fr-FR" altLang="fr-FR" sz="1000" dirty="0">
                <a:solidFill>
                  <a:prstClr val="black"/>
                </a:solidFill>
                <a:latin typeface="Century Gothic" panose="020B0502020202020204" pitchFamily="34" charset="0"/>
              </a:rPr>
              <a:t>La réussite au  "code" est valable pendant cinq ans et permet de se présenter au maximum cinq fois aux épreuves pratiques. </a:t>
            </a:r>
            <a:br>
              <a:rPr lang="fr-FR" altLang="fr-FR" sz="1000" dirty="0">
                <a:solidFill>
                  <a:prstClr val="black"/>
                </a:solidFill>
                <a:latin typeface="Century Gothic" panose="020B0502020202020204" pitchFamily="34" charset="0"/>
              </a:rPr>
            </a:br>
            <a:r>
              <a:rPr lang="fr-FR" altLang="fr-FR" sz="1000" dirty="0">
                <a:solidFill>
                  <a:prstClr val="black"/>
                </a:solidFill>
                <a:latin typeface="Century Gothic" panose="020B0502020202020204" pitchFamily="34" charset="0"/>
              </a:rPr>
              <a:t>Un candidat déjà titulaire d’une catégorie du permis de conduire est dispensé de se présenter à cette épreuve pendant cinq ans à compter de la date de réussite à l'épreuve en circulation, toujours dans la limite de cinq présentations aux épreuves pratiques.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b="1" dirty="0">
                <a:solidFill>
                  <a:prstClr val="black"/>
                </a:solidFill>
                <a:latin typeface="Century Gothic" panose="020B0502020202020204" pitchFamily="34" charset="0"/>
              </a:rPr>
              <a:t>Des règles à connaître tout au long de la vie</a:t>
            </a:r>
          </a:p>
          <a:p>
            <a:pPr lvl="0" algn="just">
              <a:defRPr/>
            </a:pPr>
            <a:r>
              <a:rPr lang="fr-FR" alt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458298" y="2501986"/>
            <a:ext cx="3504102" cy="372356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529557" y="2565599"/>
            <a:ext cx="3470943" cy="3477875"/>
          </a:xfrm>
          <a:prstGeom prst="rect">
            <a:avLst/>
          </a:prstGeom>
          <a:noFill/>
        </p:spPr>
        <p:txBody>
          <a:bodyPr wrap="square" numCol="1" rtlCol="0">
            <a:spAutoFit/>
          </a:bodyPr>
          <a:lstStyle/>
          <a:p>
            <a:pPr lvl="0">
              <a:defRPr/>
            </a:pPr>
            <a:r>
              <a:rPr lang="fr-FR" alt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Déroulement</a:t>
            </a:r>
          </a:p>
          <a:p>
            <a:pPr lvl="0">
              <a:defRPr/>
            </a:pPr>
            <a:r>
              <a:rPr lang="fr-FR" alt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alt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altLang="fr-FR" sz="1000" dirty="0">
              <a:solidFill>
                <a:prstClr val="white"/>
              </a:solidFill>
              <a:latin typeface="Century Gothic" panose="020B0502020202020204" pitchFamily="34" charset="0"/>
            </a:endParaRPr>
          </a:p>
          <a:p>
            <a:pPr lvl="0">
              <a:defRPr/>
            </a:pPr>
            <a:r>
              <a:rPr lang="fr-FR" alt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Obtention du "code"</a:t>
            </a:r>
          </a:p>
          <a:p>
            <a:pPr lvl="0">
              <a:defRPr/>
            </a:pPr>
            <a:r>
              <a:rPr lang="fr-FR" altLang="fr-FR" sz="1000" dirty="0">
                <a:solidFill>
                  <a:prstClr val="white"/>
                </a:solidFill>
                <a:latin typeface="Century Gothic" panose="020B0502020202020204" pitchFamily="34" charset="0"/>
              </a:rPr>
              <a:t>Les candidats sont reçus à l’examen à partir de 35 bonnes réponses sur 40 questions.</a:t>
            </a: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14325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2074">
            <a:off x="1813729" y="783453"/>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223083"/>
            <a:ext cx="3405930" cy="3999421"/>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23987"/>
          </a:xfrm>
          <a:prstGeom prst="rect">
            <a:avLst/>
          </a:prstGeom>
          <a:noFill/>
        </p:spPr>
        <p:txBody>
          <a:bodyPr wrap="square" numCol="1" rtlCol="0">
            <a:spAutoFit/>
          </a:bodyPr>
          <a:lstStyle/>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manœuvres.</a:t>
            </a:r>
          </a:p>
          <a:p>
            <a:pPr marL="171450" lvl="0" indent="-171450" algn="just">
              <a:buFont typeface="Wingdings" panose="05000000000000000000" pitchFamily="2" charset="2"/>
              <a:buChar char="§"/>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altLang="fr-FR" sz="1000" dirty="0">
                <a:solidFill>
                  <a:prstClr val="black"/>
                </a:solidFill>
                <a:latin typeface="Century Gothic" panose="020B0502020202020204" pitchFamily="34" charset="0"/>
              </a:rPr>
              <a:t>ou</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altLang="fr-FR" sz="1000" dirty="0">
                <a:latin typeface="Century Gothic" panose="020B0502020202020204" pitchFamily="34" charset="0"/>
              </a:rPr>
              <a:t>et à une question portant sur les notions élémentaires de premiers secours.</a:t>
            </a:r>
            <a:endPar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5303356" y="2087511"/>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409342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altLang="fr-FR" sz="1000" dirty="0">
                <a:solidFill>
                  <a:prstClr val="white"/>
                </a:solidFill>
                <a:latin typeface="Century Gothic" panose="020B0502020202020204" pitchFamily="34" charset="0"/>
              </a:rPr>
              <a:t> dure 32 minutes,</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altLang="fr-FR" sz="1000" dirty="0">
                <a:solidFill>
                  <a:prstClr val="white"/>
                </a:solidFill>
                <a:latin typeface="Century Gothic" panose="020B0502020202020204" pitchFamily="34" charset="0"/>
              </a:rPr>
              <a:t>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457200" rtl="0" eaLnBrk="1" latinLnBrk="0" hangingPunct="1">
              <a:lnSpc>
                <a:spcPct val="100000"/>
              </a:lnSpc>
              <a:spcBef>
                <a:spcPts val="0"/>
              </a:spcBef>
              <a:spcAft>
                <a:spcPts val="0"/>
              </a:spcAft>
              <a:buClrTx/>
              <a:buSzTx/>
              <a:buFontTx/>
              <a:buNone/>
              <a:tabLst/>
              <a:defRPr/>
            </a:pPr>
            <a:endParaRPr lang="fr-FR" altLang="fr-FR" sz="1000" dirty="0">
              <a:solidFill>
                <a:prstClr val="white"/>
              </a:solidFill>
              <a:latin typeface="Century Gothic" panose="020B0502020202020204" pitchFamily="34" charset="0"/>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Votre école de conduite vous accompagne à l’examen et l’enseignant de la conduite est présent à l’arrière du véhicule.</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pic>
        <p:nvPicPr>
          <p:cNvPr id="7" name="Image 6">
            <a:extLst>
              <a:ext uri="{FF2B5EF4-FFF2-40B4-BE49-F238E27FC236}">
                <a16:creationId xmlns:a16="http://schemas.microsoft.com/office/drawing/2014/main" id="{18E18B21-953A-4481-A39A-D5CA48B2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711" y="2406293"/>
            <a:ext cx="908533" cy="447088"/>
          </a:xfrm>
          <a:prstGeom prst="rect">
            <a:avLst/>
          </a:prstGeom>
        </p:spPr>
      </p:pic>
    </p:spTree>
    <p:extLst>
      <p:ext uri="{BB962C8B-B14F-4D97-AF65-F5344CB8AC3E}">
        <p14:creationId xmlns:p14="http://schemas.microsoft.com/office/powerpoint/2010/main" val="158374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POST-PERMIS</a:t>
            </a:r>
            <a:br>
              <a:rPr lang="fr-FR" altLang="fr-FR" sz="3200" u="sng" dirty="0">
                <a:latin typeface="Century Gothic" panose="020B0502020202020204" pitchFamily="34" charset="0"/>
              </a:rPr>
            </a:br>
            <a:r>
              <a:rPr lang="fr-FR" altLang="fr-FR" sz="3200" u="sng" dirty="0">
                <a:latin typeface="Century Gothic" panose="020B0502020202020204" pitchFamily="34" charset="0"/>
              </a:rPr>
              <a:t>CONDUCTEURS NOVICES</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1.6 </a:t>
            </a:r>
            <a:r>
              <a:rPr lang="fr-FR" altLang="fr-FR" sz="900" dirty="0">
                <a:latin typeface="Century Gothic" panose="020B0502020202020204" pitchFamily="34" charset="0"/>
              </a:rPr>
              <a:t>DU LABEL DE L’ETAT</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912" y="4991952"/>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90"/>
            <a:ext cx="8213954" cy="178695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1323615" y="4216078"/>
            <a:ext cx="5331572" cy="261610"/>
          </a:xfrm>
          <a:prstGeom prst="rect">
            <a:avLst/>
          </a:prstGeom>
          <a:noFill/>
        </p:spPr>
        <p:txBody>
          <a:bodyPr wrap="square" numCol="1" rtlCol="0">
            <a:spAutoFit/>
          </a:bodyPr>
          <a:lstStyle/>
          <a:p>
            <a:pPr marL="285750" indent="-285750">
              <a:buFontTx/>
              <a:buChar char="-"/>
            </a:pPr>
            <a:endParaRPr lang="fr-FR" altLang="fr-FR" sz="1100" dirty="0">
              <a:solidFill>
                <a:srgbClr val="3D3E44"/>
              </a:solidFill>
              <a:latin typeface="Century Gothic" panose="020B0502020202020204" pitchFamily="34" charset="0"/>
            </a:endParaRPr>
          </a:p>
        </p:txBody>
      </p:sp>
      <p:sp>
        <p:nvSpPr>
          <p:cNvPr id="12" name="Losange 11">
            <a:extLst>
              <a:ext uri="{FF2B5EF4-FFF2-40B4-BE49-F238E27FC236}">
                <a16:creationId xmlns:a16="http://schemas.microsoft.com/office/drawing/2014/main" id="{CC1B67EB-293A-487A-AF39-583CFFD90F2D}"/>
              </a:ext>
            </a:extLst>
          </p:cNvPr>
          <p:cNvSpPr/>
          <p:nvPr/>
        </p:nvSpPr>
        <p:spPr>
          <a:xfrm>
            <a:off x="5690927" y="1831225"/>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351293" y="2371644"/>
            <a:ext cx="1842924" cy="338554"/>
          </a:xfrm>
          <a:prstGeom prst="rect">
            <a:avLst/>
          </a:prstGeom>
          <a:noFill/>
        </p:spPr>
        <p:txBody>
          <a:bodyPr wrap="square" numCol="1" rtlCol="0">
            <a:spAutoFit/>
          </a:bodyPr>
          <a:lstStyle/>
          <a:p>
            <a:pPr algn="ctr"/>
            <a:r>
              <a:rPr lang="fr-FR" altLang="fr-FR" sz="1600" b="1" u="sng" dirty="0">
                <a:solidFill>
                  <a:srgbClr val="D0363B"/>
                </a:solidFill>
                <a:latin typeface="Century Gothic" panose="020B0502020202020204" pitchFamily="34" charset="0"/>
              </a:rPr>
              <a:t>L’AVANTAGE?</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939106" y="2683684"/>
            <a:ext cx="2676404" cy="1107996"/>
          </a:xfrm>
          <a:prstGeom prst="rect">
            <a:avLst/>
          </a:prstGeom>
          <a:noFill/>
        </p:spPr>
        <p:txBody>
          <a:bodyPr wrap="square" numCol="1" rtlCol="0">
            <a:spAutoFit/>
          </a:bodyPr>
          <a:lstStyle/>
          <a:p>
            <a:pPr algn="ctr"/>
            <a:r>
              <a:rPr lang="fr-FR" altLang="fr-FR" sz="1200" b="1" dirty="0">
                <a:solidFill>
                  <a:srgbClr val="3D3E44"/>
                </a:solidFill>
                <a:latin typeface="Century Gothic" panose="020B0502020202020204" pitchFamily="34" charset="0"/>
              </a:rPr>
              <a:t>La réduction de la période probatoire</a:t>
            </a:r>
            <a:r>
              <a:rPr lang="fr-FR" altLang="fr-FR" sz="1200" dirty="0">
                <a:solidFill>
                  <a:srgbClr val="3D3E44"/>
                </a:solidFill>
                <a:latin typeface="Century Gothic" panose="020B0502020202020204" pitchFamily="34" charset="0"/>
              </a:rPr>
              <a:t> : </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Tous vos points en 2 ans au lieu de 3 après une formation traditionnelle</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12 points en 1 an et demi au lieu de 2 en AAC</a:t>
            </a:r>
          </a:p>
        </p:txBody>
      </p:sp>
      <p:sp>
        <p:nvSpPr>
          <p:cNvPr id="26" name="Rectangle 25">
            <a:extLst>
              <a:ext uri="{FF2B5EF4-FFF2-40B4-BE49-F238E27FC236}">
                <a16:creationId xmlns:a16="http://schemas.microsoft.com/office/drawing/2014/main" id="{14F5BFAF-FBAA-44B5-8E09-DFE6F0D8AF47}"/>
              </a:ext>
            </a:extLst>
          </p:cNvPr>
          <p:cNvSpPr/>
          <p:nvPr/>
        </p:nvSpPr>
        <p:spPr>
          <a:xfrm>
            <a:off x="534303" y="2429120"/>
            <a:ext cx="3473653"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 PROGRAMME</a:t>
            </a:r>
          </a:p>
        </p:txBody>
      </p:sp>
      <p:sp>
        <p:nvSpPr>
          <p:cNvPr id="16" name="Rectangle 15">
            <a:extLst>
              <a:ext uri="{FF2B5EF4-FFF2-40B4-BE49-F238E27FC236}">
                <a16:creationId xmlns:a16="http://schemas.microsoft.com/office/drawing/2014/main" id="{FC047E88-FCA5-4CE7-9B4D-29BC69BAE5F0}"/>
              </a:ext>
            </a:extLst>
          </p:cNvPr>
          <p:cNvSpPr/>
          <p:nvPr/>
        </p:nvSpPr>
        <p:spPr>
          <a:xfrm>
            <a:off x="465023" y="4625082"/>
            <a:ext cx="5097325" cy="1673230"/>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Tx/>
              <a:buChar char="-"/>
            </a:pPr>
            <a:r>
              <a:rPr lang="fr-FR" altLang="fr-FR" sz="1000" dirty="0">
                <a:solidFill>
                  <a:srgbClr val="3D3E44"/>
                </a:solidFill>
                <a:latin typeface="Century Gothic" panose="020B0502020202020204" pitchFamily="34" charset="0"/>
              </a:rPr>
              <a:t>Avoir </a:t>
            </a:r>
            <a:r>
              <a:rPr lang="fr-FR" altLang="fr-FR" sz="1000" b="1" dirty="0">
                <a:solidFill>
                  <a:srgbClr val="3D3E44"/>
                </a:solidFill>
                <a:latin typeface="Century Gothic" panose="020B0502020202020204" pitchFamily="34" charset="0"/>
              </a:rPr>
              <a:t>obtenu le permis AUTO</a:t>
            </a:r>
            <a:r>
              <a:rPr lang="fr-FR" altLang="fr-FR" sz="1000" dirty="0">
                <a:solidFill>
                  <a:srgbClr val="3D3E44"/>
                </a:solidFill>
                <a:latin typeface="Century Gothic" panose="020B0502020202020204" pitchFamily="34" charset="0"/>
              </a:rPr>
              <a:t> ou </a:t>
            </a:r>
            <a:r>
              <a:rPr lang="fr-FR" altLang="fr-FR" sz="1000" b="1" dirty="0">
                <a:solidFill>
                  <a:srgbClr val="3D3E44"/>
                </a:solidFill>
                <a:latin typeface="Century Gothic" panose="020B0502020202020204" pitchFamily="34" charset="0"/>
              </a:rPr>
              <a:t>MOTO </a:t>
            </a:r>
            <a:r>
              <a:rPr lang="fr-FR" altLang="fr-FR" sz="1000" dirty="0">
                <a:solidFill>
                  <a:srgbClr val="3D3E44"/>
                </a:solidFill>
                <a:latin typeface="Century Gothic" panose="020B0502020202020204" pitchFamily="34" charset="0"/>
              </a:rPr>
              <a:t>depuis</a:t>
            </a:r>
            <a:r>
              <a:rPr lang="fr-FR" altLang="fr-FR" sz="1000" b="1" dirty="0">
                <a:solidFill>
                  <a:srgbClr val="3D3E44"/>
                </a:solidFill>
                <a:latin typeface="Century Gothic" panose="020B0502020202020204" pitchFamily="34" charset="0"/>
              </a:rPr>
              <a:t> 6 à 12 mois</a:t>
            </a:r>
          </a:p>
          <a:p>
            <a:pPr marL="285750" indent="-285750">
              <a:buFontTx/>
              <a:buChar char="-"/>
            </a:pPr>
            <a:r>
              <a:rPr lang="fr-FR" altLang="fr-FR" sz="1000" dirty="0">
                <a:solidFill>
                  <a:srgbClr val="3D3E44"/>
                </a:solidFill>
                <a:latin typeface="Century Gothic" panose="020B0502020202020204" pitchFamily="34" charset="0"/>
              </a:rPr>
              <a:t>le conducteur ne doit avoir commis aucune infraction donnant lieu à retrait de points</a:t>
            </a:r>
          </a:p>
          <a:p>
            <a:pPr marL="285750" indent="-285750">
              <a:buFontTx/>
              <a:buChar char="-"/>
            </a:pPr>
            <a:r>
              <a:rPr lang="fr-FR" altLang="fr-FR" sz="1000" dirty="0">
                <a:solidFill>
                  <a:srgbClr val="3D3E44"/>
                </a:solidFill>
                <a:latin typeface="Century Gothic" panose="020B0502020202020204" pitchFamily="34" charset="0"/>
              </a:rPr>
              <a:t>attestation de suivi de cette </a:t>
            </a:r>
            <a:r>
              <a:rPr lang="fr-FR" altLang="fr-FR" sz="1000" b="1" dirty="0">
                <a:solidFill>
                  <a:srgbClr val="3D3E44"/>
                </a:solidFill>
                <a:latin typeface="Century Gothic" panose="020B0502020202020204" pitchFamily="34" charset="0"/>
              </a:rPr>
              <a:t>formation complémentaire</a:t>
            </a:r>
          </a:p>
          <a:p>
            <a:pPr marL="285750" indent="-285750">
              <a:buFontTx/>
              <a:buChar char="-"/>
            </a:pPr>
            <a:r>
              <a:rPr lang="fr-FR" altLang="fr-FR" sz="1000" dirty="0">
                <a:solidFill>
                  <a:srgbClr val="3D3E44"/>
                </a:solidFill>
                <a:latin typeface="Century Gothic" panose="020B0502020202020204" pitchFamily="34" charset="0"/>
              </a:rPr>
              <a:t>Cette f</a:t>
            </a:r>
            <a:r>
              <a:rPr lang="fr-FR" altLang="fr-FR" sz="1000" b="1" dirty="0">
                <a:solidFill>
                  <a:srgbClr val="3D3E44"/>
                </a:solidFill>
                <a:latin typeface="Century Gothic" panose="020B0502020202020204" pitchFamily="34" charset="0"/>
              </a:rPr>
              <a:t>ormation </a:t>
            </a:r>
            <a:r>
              <a:rPr lang="fr-FR" altLang="fr-FR" sz="1000" dirty="0">
                <a:solidFill>
                  <a:srgbClr val="3D3E44"/>
                </a:solidFill>
                <a:latin typeface="Century Gothic" panose="020B0502020202020204" pitchFamily="34" charset="0"/>
              </a:rPr>
              <a:t> est dispensée par un enseignant de la conduite et de la sécurité routière titulaire d’une autorisation d’enseigner</a:t>
            </a:r>
          </a:p>
          <a:p>
            <a:pPr marL="285750" indent="-285750">
              <a:buFontTx/>
              <a:buChar char="-"/>
            </a:pPr>
            <a:r>
              <a:rPr lang="fr-FR" altLang="fr-FR" sz="1000" dirty="0">
                <a:solidFill>
                  <a:srgbClr val="3D3E44"/>
                </a:solidFill>
                <a:latin typeface="Century Gothic" panose="020B0502020202020204" pitchFamily="34" charset="0"/>
              </a:rPr>
              <a:t>Durée de la formation: 7 heures</a:t>
            </a:r>
          </a:p>
          <a:p>
            <a:pPr marL="285750" indent="-285750">
              <a:buFontTx/>
              <a:buChar char="-"/>
            </a:pPr>
            <a:r>
              <a:rPr lang="fr-FR" altLang="fr-FR" sz="1000" dirty="0">
                <a:solidFill>
                  <a:srgbClr val="3D3E44"/>
                </a:solidFill>
                <a:latin typeface="Century Gothic" panose="020B0502020202020204" pitchFamily="34" charset="0"/>
              </a:rPr>
              <a:t>Effectif de la formation: 6 à 12 personnes</a:t>
            </a:r>
            <a:endParaRPr lang="fr-FR" altLang="fr-FR" sz="11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465024" y="4300036"/>
            <a:ext cx="5097325"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LES CONDITIONS</a:t>
            </a:r>
          </a:p>
        </p:txBody>
      </p:sp>
      <p:sp>
        <p:nvSpPr>
          <p:cNvPr id="19" name="ZoneTexte 18">
            <a:extLst>
              <a:ext uri="{FF2B5EF4-FFF2-40B4-BE49-F238E27FC236}">
                <a16:creationId xmlns:a16="http://schemas.microsoft.com/office/drawing/2014/main" id="{D4B4FD98-88E9-4434-BE8A-0D480B4F9B03}"/>
              </a:ext>
            </a:extLst>
          </p:cNvPr>
          <p:cNvSpPr txBox="1"/>
          <p:nvPr/>
        </p:nvSpPr>
        <p:spPr>
          <a:xfrm>
            <a:off x="589298" y="2838124"/>
            <a:ext cx="5331572" cy="1169551"/>
          </a:xfrm>
          <a:prstGeom prst="rect">
            <a:avLst/>
          </a:prstGeom>
          <a:noFill/>
        </p:spPr>
        <p:txBody>
          <a:bodyPr wrap="square" numCol="1" rtlCol="0">
            <a:spAutoFit/>
          </a:bodyPr>
          <a:lstStyle/>
          <a:p>
            <a:r>
              <a:rPr lang="fr-FR" altLang="fr-FR" sz="1000" dirty="0">
                <a:solidFill>
                  <a:schemeClr val="bg1"/>
                </a:solidFill>
                <a:latin typeface="Century Gothic" panose="020B0502020202020204" pitchFamily="34" charset="0"/>
              </a:rPr>
              <a:t>La matinée: Questionnaire d’autoévaluation et perception des risques. </a:t>
            </a:r>
            <a:r>
              <a:rPr lang="fr-FR" altLang="fr-FR" sz="1000" b="1" dirty="0">
                <a:solidFill>
                  <a:schemeClr val="bg1"/>
                </a:solidFill>
                <a:latin typeface="Century Gothic" panose="020B0502020202020204" pitchFamily="34" charset="0"/>
              </a:rPr>
              <a:t>L’objectif de la matinée vise à améliorer la compréhension et la gestion des situations de conduite complexes.</a:t>
            </a:r>
          </a:p>
          <a:p>
            <a:r>
              <a:rPr lang="fr-FR" altLang="fr-FR" sz="1000" dirty="0">
                <a:solidFill>
                  <a:schemeClr val="bg1"/>
                </a:solidFill>
                <a:latin typeface="Century Gothic" panose="020B0502020202020204" pitchFamily="34" charset="0"/>
              </a:rPr>
              <a:t>L’après-midi: la mobilité sous divers aspects. </a:t>
            </a:r>
            <a:r>
              <a:rPr lang="fr-FR" altLang="fr-FR" sz="1000" b="1" dirty="0">
                <a:solidFill>
                  <a:schemeClr val="bg1"/>
                </a:solidFill>
                <a:latin typeface="Century Gothic" panose="020B0502020202020204" pitchFamily="34" charset="0"/>
              </a:rPr>
              <a:t>Le but de cette session : rendre tout déplacement plus sûr et plus citoyen par des choix de mobilité responsables.</a:t>
            </a:r>
            <a:endParaRPr lang="fr-FR" altLang="fr-FR" sz="1000" dirty="0">
              <a:solidFill>
                <a:schemeClr val="bg1"/>
              </a:solidFill>
              <a:latin typeface="Century Gothic" panose="020B0502020202020204" pitchFamily="34" charset="0"/>
            </a:endParaRPr>
          </a:p>
          <a:p>
            <a:r>
              <a:rPr lang="fr-FR" altLang="fr-FR" sz="1000" dirty="0">
                <a:solidFill>
                  <a:schemeClr val="bg1"/>
                </a:solidFill>
                <a:latin typeface="Century Gothic" panose="020B0502020202020204" pitchFamily="34" charset="0"/>
              </a:rPr>
              <a:t>La formation fini par un bilan au cours duquel l’élève s’engage oralement à adopter une conduite responsable.</a:t>
            </a:r>
          </a:p>
        </p:txBody>
      </p:sp>
    </p:spTree>
    <p:extLst>
      <p:ext uri="{BB962C8B-B14F-4D97-AF65-F5344CB8AC3E}">
        <p14:creationId xmlns:p14="http://schemas.microsoft.com/office/powerpoint/2010/main" val="1678493149"/>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671</TotalTime>
  <Words>2890</Words>
  <Application>Microsoft Office PowerPoint</Application>
  <PresentationFormat>Affichage à l'écran (4:3)</PresentationFormat>
  <Paragraphs>290</Paragraphs>
  <Slides>18</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Century Gothic</vt:lpstr>
      <vt:lpstr>Wingdings</vt:lpstr>
      <vt:lpstr>Montserrat</vt:lpstr>
      <vt:lpstr>Arial</vt:lpstr>
      <vt:lpstr>Calibri</vt:lpstr>
      <vt:lpstr>Conception personnalisée</vt:lpstr>
      <vt:lpstr>Présentation PowerPoint</vt:lpstr>
      <vt:lpstr>CER RÉSEAU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de formation PERSONNALISE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Elisabeth</dc:creator>
  <cp:lastModifiedBy>sandrine allain</cp:lastModifiedBy>
  <cp:revision>215</cp:revision>
  <cp:lastPrinted>2024-05-30T08:51:29Z</cp:lastPrinted>
  <dcterms:created xsi:type="dcterms:W3CDTF">2016-11-16T10:38:42Z</dcterms:created>
  <dcterms:modified xsi:type="dcterms:W3CDTF">2024-05-30T10:02:05Z</dcterms:modified>
</cp:coreProperties>
</file>